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9926638" cy="14355763"/>
  <p:defaultTextStyle>
    <a:defPPr>
      <a:defRPr lang="de-DE"/>
    </a:defPPr>
    <a:lvl1pPr algn="l" defTabSz="566319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566319" indent="-393909" algn="l" defTabSz="566319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1132639" indent="-787818" algn="l" defTabSz="566319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698958" indent="-1181728" algn="l" defTabSz="566319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2265277" indent="-1575637" algn="l" defTabSz="566319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862051" algn="l" defTabSz="172410" rtl="0" eaLnBrk="1" latinLnBrk="0" hangingPunct="1"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1034461" algn="l" defTabSz="172410" rtl="0" eaLnBrk="1" latinLnBrk="0" hangingPunct="1"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1206871" algn="l" defTabSz="172410" rtl="0" eaLnBrk="1" latinLnBrk="0" hangingPunct="1"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1379281" algn="l" defTabSz="172410" rtl="0" eaLnBrk="1" latinLnBrk="0" hangingPunct="1">
      <a:defRPr sz="22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FFFE"/>
    <a:srgbClr val="D7FFEE"/>
    <a:srgbClr val="F3FF65"/>
    <a:srgbClr val="FF45E9"/>
    <a:srgbClr val="98C463"/>
    <a:srgbClr val="C4C4C4"/>
    <a:srgbClr val="FFF9CF"/>
    <a:srgbClr val="AF34CC"/>
    <a:srgbClr val="FF1345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24" autoAdjust="0"/>
    <p:restoredTop sz="99267" autoAdjust="0"/>
  </p:normalViewPr>
  <p:slideViewPr>
    <p:cSldViewPr snapToGrid="0" snapToObjects="1">
      <p:cViewPr>
        <p:scale>
          <a:sx n="100" d="100"/>
          <a:sy n="100" d="100"/>
        </p:scale>
        <p:origin x="414" y="-10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7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>
              <a:defRPr sz="17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096" y="0"/>
            <a:ext cx="4301543" cy="7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pPr>
              <a:defRPr/>
            </a:pPr>
            <a:fld id="{06BCDAB4-2B08-4DD4-90B5-94411EC710EB}" type="datetime1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13316" name="Placeholder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3188" y="1076325"/>
            <a:ext cx="7180262" cy="538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552" y="6818988"/>
            <a:ext cx="7279535" cy="646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3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7975"/>
            <a:ext cx="4301543" cy="7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>
              <a:defRPr sz="17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096" y="13637975"/>
            <a:ext cx="4301543" cy="7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pPr>
              <a:defRPr/>
            </a:pPr>
            <a:fld id="{0A3DA51A-5849-4A9B-B3AD-0A6EC79382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584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72410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Calibri" pitchFamily="84" charset="0"/>
        <a:ea typeface="ＭＳ Ｐゴシック" pitchFamily="84" charset="-128"/>
        <a:cs typeface="ＭＳ Ｐゴシック" pitchFamily="84" charset="-128"/>
      </a:defRPr>
    </a:lvl1pPr>
    <a:lvl2pPr marL="172410" algn="l" defTabSz="172410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2pPr>
    <a:lvl3pPr marL="344820" algn="l" defTabSz="172410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3pPr>
    <a:lvl4pPr marL="517230" algn="l" defTabSz="172410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4pPr>
    <a:lvl5pPr marL="689640" algn="l" defTabSz="172410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5pPr>
    <a:lvl6pPr marL="862051" algn="l" defTabSz="1724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034461" algn="l" defTabSz="1724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206871" algn="l" defTabSz="1724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379281" algn="l" defTabSz="17241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1076325"/>
            <a:ext cx="7180262" cy="5384800"/>
          </a:xfrm>
          <a:ln/>
        </p:spPr>
      </p:sp>
      <p:sp>
        <p:nvSpPr>
          <p:cNvPr id="15362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1" y="2441328"/>
            <a:ext cx="10881360" cy="1684552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4453330"/>
            <a:ext cx="8961120" cy="20083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6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2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9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65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32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9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6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3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2FAEC-2790-4B0D-BE9F-DE3B7C44E452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BED4-20BD-4FFE-8BD3-13E0EB6A62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50EA2-7DB0-4767-8F5F-3EA85A07FEE3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006F-5CF0-4532-A690-4DC2EDD41B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0198359" y="594871"/>
            <a:ext cx="12474892" cy="12677799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71458" y="594871"/>
            <a:ext cx="37213540" cy="12677799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9F3D3-AA19-4D58-9633-8B6275149B70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EEB14-AE70-4550-8C3C-C69F100581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7D8EC-F469-4348-B5CE-D801CD290B0C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2E1EA-7D43-40CB-A77E-452DE38593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40" y="5050019"/>
            <a:ext cx="10881360" cy="1560849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40" y="3330903"/>
            <a:ext cx="10881360" cy="1719116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640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328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92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656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320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9841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648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312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C1B57-1E33-4963-A4F0-D884887A73EB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6D209-A79A-4420-A74E-14BFB710C4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71459" y="3467342"/>
            <a:ext cx="24843105" cy="980532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827923" y="3467342"/>
            <a:ext cx="24845327" cy="980532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95681-D263-49FD-B977-7591CC84B46C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E8434-7B71-40D5-AEF9-E0E19AF23F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14718"/>
            <a:ext cx="11521440" cy="1309803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1" y="1759140"/>
            <a:ext cx="5656263" cy="73312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6402" indent="0">
              <a:buNone/>
              <a:defRPr sz="2500" b="1"/>
            </a:lvl2pPr>
            <a:lvl3pPr marL="1132803" indent="0">
              <a:buNone/>
              <a:defRPr sz="2200" b="1"/>
            </a:lvl3pPr>
            <a:lvl4pPr marL="1699205" indent="0">
              <a:buNone/>
              <a:defRPr sz="2000" b="1"/>
            </a:lvl4pPr>
            <a:lvl5pPr marL="2265607" indent="0">
              <a:buNone/>
              <a:defRPr sz="2000" b="1"/>
            </a:lvl5pPr>
            <a:lvl6pPr marL="2832009" indent="0">
              <a:buNone/>
              <a:defRPr sz="2000" b="1"/>
            </a:lvl6pPr>
            <a:lvl7pPr marL="3398410" indent="0">
              <a:buNone/>
              <a:defRPr sz="2000" b="1"/>
            </a:lvl7pPr>
            <a:lvl8pPr marL="3964812" indent="0">
              <a:buNone/>
              <a:defRPr sz="2000" b="1"/>
            </a:lvl8pPr>
            <a:lvl9pPr marL="4531214" indent="0">
              <a:buNone/>
              <a:defRPr sz="20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1" y="2492264"/>
            <a:ext cx="5656263" cy="452791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6" y="1759140"/>
            <a:ext cx="5658485" cy="73312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6402" indent="0">
              <a:buNone/>
              <a:defRPr sz="2500" b="1"/>
            </a:lvl2pPr>
            <a:lvl3pPr marL="1132803" indent="0">
              <a:buNone/>
              <a:defRPr sz="2200" b="1"/>
            </a:lvl3pPr>
            <a:lvl4pPr marL="1699205" indent="0">
              <a:buNone/>
              <a:defRPr sz="2000" b="1"/>
            </a:lvl4pPr>
            <a:lvl5pPr marL="2265607" indent="0">
              <a:buNone/>
              <a:defRPr sz="2000" b="1"/>
            </a:lvl5pPr>
            <a:lvl6pPr marL="2832009" indent="0">
              <a:buNone/>
              <a:defRPr sz="2000" b="1"/>
            </a:lvl6pPr>
            <a:lvl7pPr marL="3398410" indent="0">
              <a:buNone/>
              <a:defRPr sz="2000" b="1"/>
            </a:lvl7pPr>
            <a:lvl8pPr marL="3964812" indent="0">
              <a:buNone/>
              <a:defRPr sz="2000" b="1"/>
            </a:lvl8pPr>
            <a:lvl9pPr marL="4531214" indent="0">
              <a:buNone/>
              <a:defRPr sz="20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6" y="2492264"/>
            <a:ext cx="5658485" cy="452791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51B5-AC3B-4A18-AF8B-FC3876045708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446F-691F-49F5-8739-267957364F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9E297-E6FF-42BA-A69B-76CB1A951FEF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E700E-9E41-4D82-A08B-A93C7ED796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0DC1-FD48-4736-BA18-7086DDE7FC13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59AB1-E71D-4B01-9922-B155224FD0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12897"/>
            <a:ext cx="4211638" cy="133163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0" y="312899"/>
            <a:ext cx="7156450" cy="670728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1" y="1644532"/>
            <a:ext cx="4211638" cy="5375650"/>
          </a:xfrm>
        </p:spPr>
        <p:txBody>
          <a:bodyPr/>
          <a:lstStyle>
            <a:lvl1pPr marL="0" indent="0">
              <a:buNone/>
              <a:defRPr sz="1700"/>
            </a:lvl1pPr>
            <a:lvl2pPr marL="566402" indent="0">
              <a:buNone/>
              <a:defRPr sz="1500"/>
            </a:lvl2pPr>
            <a:lvl3pPr marL="1132803" indent="0">
              <a:buNone/>
              <a:defRPr sz="1200"/>
            </a:lvl3pPr>
            <a:lvl4pPr marL="1699205" indent="0">
              <a:buNone/>
              <a:defRPr sz="1100"/>
            </a:lvl4pPr>
            <a:lvl5pPr marL="2265607" indent="0">
              <a:buNone/>
              <a:defRPr sz="1100"/>
            </a:lvl5pPr>
            <a:lvl6pPr marL="2832009" indent="0">
              <a:buNone/>
              <a:defRPr sz="1100"/>
            </a:lvl6pPr>
            <a:lvl7pPr marL="3398410" indent="0">
              <a:buNone/>
              <a:defRPr sz="1100"/>
            </a:lvl7pPr>
            <a:lvl8pPr marL="3964812" indent="0">
              <a:buNone/>
              <a:defRPr sz="1100"/>
            </a:lvl8pPr>
            <a:lvl9pPr marL="4531214" indent="0">
              <a:buNone/>
              <a:defRPr sz="11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F70CF-C802-4B43-AEBB-2302F7A9C8BC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BC68-DEFA-4778-AA0C-5050487386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5501173"/>
            <a:ext cx="7680960" cy="6494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702201"/>
            <a:ext cx="7680960" cy="4715290"/>
          </a:xfrm>
        </p:spPr>
        <p:txBody>
          <a:bodyPr rtlCol="0">
            <a:normAutofit/>
          </a:bodyPr>
          <a:lstStyle>
            <a:lvl1pPr marL="0" indent="0">
              <a:buNone/>
              <a:defRPr sz="4000"/>
            </a:lvl1pPr>
            <a:lvl2pPr marL="566402" indent="0">
              <a:buNone/>
              <a:defRPr sz="3500"/>
            </a:lvl2pPr>
            <a:lvl3pPr marL="1132803" indent="0">
              <a:buNone/>
              <a:defRPr sz="3000"/>
            </a:lvl3pPr>
            <a:lvl4pPr marL="1699205" indent="0">
              <a:buNone/>
              <a:defRPr sz="2500"/>
            </a:lvl4pPr>
            <a:lvl5pPr marL="2265607" indent="0">
              <a:buNone/>
              <a:defRPr sz="2500"/>
            </a:lvl5pPr>
            <a:lvl6pPr marL="2832009" indent="0">
              <a:buNone/>
              <a:defRPr sz="2500"/>
            </a:lvl6pPr>
            <a:lvl7pPr marL="3398410" indent="0">
              <a:buNone/>
              <a:defRPr sz="2500"/>
            </a:lvl7pPr>
            <a:lvl8pPr marL="3964812" indent="0">
              <a:buNone/>
              <a:defRPr sz="2500"/>
            </a:lvl8pPr>
            <a:lvl9pPr marL="4531214" indent="0">
              <a:buNone/>
              <a:defRPr sz="25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6150618"/>
            <a:ext cx="7680960" cy="922319"/>
          </a:xfrm>
        </p:spPr>
        <p:txBody>
          <a:bodyPr/>
          <a:lstStyle>
            <a:lvl1pPr marL="0" indent="0">
              <a:buNone/>
              <a:defRPr sz="1700"/>
            </a:lvl1pPr>
            <a:lvl2pPr marL="566402" indent="0">
              <a:buNone/>
              <a:defRPr sz="1500"/>
            </a:lvl2pPr>
            <a:lvl3pPr marL="1132803" indent="0">
              <a:buNone/>
              <a:defRPr sz="1200"/>
            </a:lvl3pPr>
            <a:lvl4pPr marL="1699205" indent="0">
              <a:buNone/>
              <a:defRPr sz="1100"/>
            </a:lvl4pPr>
            <a:lvl5pPr marL="2265607" indent="0">
              <a:buNone/>
              <a:defRPr sz="1100"/>
            </a:lvl5pPr>
            <a:lvl6pPr marL="2832009" indent="0">
              <a:buNone/>
              <a:defRPr sz="1100"/>
            </a:lvl6pPr>
            <a:lvl7pPr marL="3398410" indent="0">
              <a:buNone/>
              <a:defRPr sz="1100"/>
            </a:lvl7pPr>
            <a:lvl8pPr marL="3964812" indent="0">
              <a:buNone/>
              <a:defRPr sz="1100"/>
            </a:lvl8pPr>
            <a:lvl9pPr marL="4531214" indent="0">
              <a:buNone/>
              <a:defRPr sz="11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1D709-7D46-4B16-85E8-99E4C9E02618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F485-8681-46DE-AAC4-483C56DB15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39901" y="384972"/>
            <a:ext cx="11521799" cy="1599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3280" tIns="56640" rIns="113280" bIns="566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39901" y="2240537"/>
            <a:ext cx="11521799" cy="63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3280" tIns="56640" rIns="113280" bIns="56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9901" y="8898242"/>
            <a:ext cx="2987057" cy="512012"/>
          </a:xfrm>
          <a:prstGeom prst="rect">
            <a:avLst/>
          </a:prstGeom>
        </p:spPr>
        <p:txBody>
          <a:bodyPr vert="horz" lIns="113280" tIns="56640" rIns="113280" bIns="56640" rtlCol="0" anchor="ctr"/>
          <a:lstStyle>
            <a:lvl1pPr algn="l" defTabSz="566402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BC371AB-E312-4369-B769-0BD80FA807A4}" type="datetimeFigureOut">
              <a:rPr lang="de-DE"/>
              <a:pPr>
                <a:defRPr/>
              </a:pPr>
              <a:t>10.11.2015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4107" y="8898242"/>
            <a:ext cx="4053387" cy="512012"/>
          </a:xfrm>
          <a:prstGeom prst="rect">
            <a:avLst/>
          </a:prstGeom>
        </p:spPr>
        <p:txBody>
          <a:bodyPr vert="horz" lIns="113280" tIns="56640" rIns="113280" bIns="56640" rtlCol="0" anchor="ctr"/>
          <a:lstStyle>
            <a:lvl1pPr algn="ctr" defTabSz="566402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643" y="8898242"/>
            <a:ext cx="2987057" cy="512012"/>
          </a:xfrm>
          <a:prstGeom prst="rect">
            <a:avLst/>
          </a:prstGeom>
        </p:spPr>
        <p:txBody>
          <a:bodyPr vert="horz" lIns="113280" tIns="56640" rIns="113280" bIns="56640" rtlCol="0" anchor="ctr"/>
          <a:lstStyle>
            <a:lvl1pPr algn="r" defTabSz="566402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10499A2-76EB-4878-A762-A24C024C85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566319" rtl="0" eaLnBrk="0" fontAlgn="base" hangingPunct="0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ＭＳ Ｐゴシック" pitchFamily="84" charset="-128"/>
          <a:cs typeface="ＭＳ Ｐゴシック" pitchFamily="84" charset="-128"/>
        </a:defRPr>
      </a:lvl1pPr>
      <a:lvl2pPr algn="ctr" defTabSz="566319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2pPr>
      <a:lvl3pPr algn="ctr" defTabSz="566319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3pPr>
      <a:lvl4pPr algn="ctr" defTabSz="566319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4pPr>
      <a:lvl5pPr algn="ctr" defTabSz="566319" rtl="0" eaLnBrk="0" fontAlgn="base" hangingPunct="0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5pPr>
      <a:lvl6pPr marL="172410" algn="ctr" defTabSz="566319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6pPr>
      <a:lvl7pPr marL="344820" algn="ctr" defTabSz="566319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7pPr>
      <a:lvl8pPr marL="517230" algn="ctr" defTabSz="566319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8pPr>
      <a:lvl9pPr marL="689640" algn="ctr" defTabSz="566319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424440" indent="-424440" algn="l" defTabSz="566319" rtl="0" eaLnBrk="0" fontAlgn="base" hangingPunct="0">
        <a:spcBef>
          <a:spcPct val="20000"/>
        </a:spcBef>
        <a:spcAft>
          <a:spcPct val="0"/>
        </a:spcAft>
        <a:buFont typeface="Arial" pitchFamily="84" charset="0"/>
        <a:buChar char="•"/>
        <a:defRPr sz="40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920119" indent="-353800" algn="l" defTabSz="566319" rtl="0" eaLnBrk="0" fontAlgn="base" hangingPunct="0">
        <a:spcBef>
          <a:spcPct val="20000"/>
        </a:spcBef>
        <a:spcAft>
          <a:spcPct val="0"/>
        </a:spcAft>
        <a:buFont typeface="Arial" pitchFamily="84" charset="0"/>
        <a:buChar char="–"/>
        <a:defRPr sz="35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2pPr>
      <a:lvl3pPr marL="1415799" indent="-283160" algn="l" defTabSz="566319" rtl="0" eaLnBrk="0" fontAlgn="base" hangingPunct="0">
        <a:spcBef>
          <a:spcPct val="20000"/>
        </a:spcBef>
        <a:spcAft>
          <a:spcPct val="0"/>
        </a:spcAft>
        <a:buFont typeface="Arial" pitchFamily="84" charset="0"/>
        <a:buChar char="•"/>
        <a:defRPr sz="3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3pPr>
      <a:lvl4pPr marL="1982118" indent="-283160" algn="l" defTabSz="566319" rtl="0" eaLnBrk="0" fontAlgn="base" hangingPunct="0">
        <a:spcBef>
          <a:spcPct val="20000"/>
        </a:spcBef>
        <a:spcAft>
          <a:spcPct val="0"/>
        </a:spcAft>
        <a:buFont typeface="Arial" pitchFamily="84" charset="0"/>
        <a:buChar char="–"/>
        <a:defRPr sz="25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4pPr>
      <a:lvl5pPr marL="2548437" indent="-283160" algn="l" defTabSz="566319" rtl="0" eaLnBrk="0" fontAlgn="base" hangingPunct="0">
        <a:spcBef>
          <a:spcPct val="20000"/>
        </a:spcBef>
        <a:spcAft>
          <a:spcPct val="0"/>
        </a:spcAft>
        <a:buFont typeface="Arial" pitchFamily="84" charset="0"/>
        <a:buChar char="»"/>
        <a:defRPr sz="25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5pPr>
      <a:lvl6pPr marL="3115210" indent="-283201" algn="l" defTabSz="56640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81611" indent="-283201" algn="l" defTabSz="56640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48013" indent="-283201" algn="l" defTabSz="56640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14415" indent="-283201" algn="l" defTabSz="566402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6402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32803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9205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5607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32009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98410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64812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31214" algn="l" defTabSz="5664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10"/>
          <p:cNvSpPr>
            <a:spLocks noChangeArrowheads="1"/>
          </p:cNvSpPr>
          <p:nvPr/>
        </p:nvSpPr>
        <p:spPr bwMode="auto">
          <a:xfrm>
            <a:off x="4923816" y="6090942"/>
            <a:ext cx="7544359" cy="909726"/>
          </a:xfrm>
          <a:prstGeom prst="rect">
            <a:avLst/>
          </a:prstGeom>
          <a:solidFill>
            <a:schemeClr val="bg1">
              <a:lumMod val="95000"/>
              <a:alpha val="71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endParaRPr lang="de-DE">
              <a:solidFill>
                <a:srgbClr val="7F7F7F"/>
              </a:solidFill>
              <a:latin typeface="Calibri" pitchFamily="84" charset="0"/>
            </a:endParaRPr>
          </a:p>
        </p:txBody>
      </p:sp>
      <p:sp>
        <p:nvSpPr>
          <p:cNvPr id="14337" name="Rectangle 10"/>
          <p:cNvSpPr>
            <a:spLocks noChangeArrowheads="1"/>
          </p:cNvSpPr>
          <p:nvPr/>
        </p:nvSpPr>
        <p:spPr bwMode="auto">
          <a:xfrm>
            <a:off x="4942003" y="5207298"/>
            <a:ext cx="7544359" cy="868861"/>
          </a:xfrm>
          <a:prstGeom prst="rect">
            <a:avLst/>
          </a:prstGeom>
          <a:solidFill>
            <a:srgbClr val="FFF9CF">
              <a:alpha val="71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endParaRPr lang="de-DE">
              <a:solidFill>
                <a:srgbClr val="7F7F7F"/>
              </a:solidFill>
              <a:latin typeface="Calibri" pitchFamily="84" charset="0"/>
            </a:endParaRP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4865193" y="853868"/>
            <a:ext cx="7577200" cy="1236681"/>
          </a:xfrm>
          <a:prstGeom prst="rect">
            <a:avLst/>
          </a:prstGeom>
          <a:solidFill>
            <a:schemeClr val="bg2">
              <a:lumMod val="75000"/>
              <a:alpha val="48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endParaRPr lang="de-DE" dirty="0">
              <a:solidFill>
                <a:srgbClr val="7F7F7F"/>
              </a:solidFill>
              <a:latin typeface="Calibri" pitchFamily="84" charset="0"/>
            </a:endParaRPr>
          </a:p>
        </p:txBody>
      </p:sp>
      <p:sp>
        <p:nvSpPr>
          <p:cNvPr id="332" name="Rectangle 10"/>
          <p:cNvSpPr>
            <a:spLocks noChangeArrowheads="1"/>
          </p:cNvSpPr>
          <p:nvPr/>
        </p:nvSpPr>
        <p:spPr bwMode="auto">
          <a:xfrm>
            <a:off x="4744520" y="3115986"/>
            <a:ext cx="7550517" cy="2065911"/>
          </a:xfrm>
          <a:prstGeom prst="rect">
            <a:avLst/>
          </a:prstGeom>
          <a:solidFill>
            <a:srgbClr val="C3D69B">
              <a:alpha val="59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7F7F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5" name="Rectangle 10"/>
          <p:cNvSpPr>
            <a:spLocks noChangeArrowheads="1"/>
          </p:cNvSpPr>
          <p:nvPr/>
        </p:nvSpPr>
        <p:spPr bwMode="auto">
          <a:xfrm>
            <a:off x="4923816" y="7000057"/>
            <a:ext cx="7528964" cy="2348469"/>
          </a:xfrm>
          <a:prstGeom prst="rect">
            <a:avLst/>
          </a:prstGeom>
          <a:solidFill>
            <a:schemeClr val="bg2">
              <a:lumMod val="75000"/>
              <a:alpha val="48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endParaRPr lang="de-DE">
              <a:solidFill>
                <a:srgbClr val="7F7F7F"/>
              </a:solidFill>
              <a:latin typeface="Calibri" pitchFamily="84" charset="0"/>
            </a:endParaRPr>
          </a:p>
        </p:txBody>
      </p:sp>
      <p:cxnSp>
        <p:nvCxnSpPr>
          <p:cNvPr id="435" name="Gerade Verbindung mit Pfeil 434"/>
          <p:cNvCxnSpPr/>
          <p:nvPr/>
        </p:nvCxnSpPr>
        <p:spPr>
          <a:xfrm>
            <a:off x="4865193" y="6076159"/>
            <a:ext cx="7561566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7" name="Gerade Verbindung mit Pfeil 436"/>
          <p:cNvCxnSpPr/>
          <p:nvPr/>
        </p:nvCxnSpPr>
        <p:spPr>
          <a:xfrm>
            <a:off x="4889050" y="7014281"/>
            <a:ext cx="7561566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6" name="Gerade Verbindung mit Pfeil 435"/>
          <p:cNvCxnSpPr/>
          <p:nvPr/>
        </p:nvCxnSpPr>
        <p:spPr>
          <a:xfrm>
            <a:off x="4903679" y="5207298"/>
            <a:ext cx="7561566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3" name="Gerade Verbindung mit Pfeil 432"/>
          <p:cNvCxnSpPr/>
          <p:nvPr/>
        </p:nvCxnSpPr>
        <p:spPr>
          <a:xfrm>
            <a:off x="4903679" y="2090548"/>
            <a:ext cx="7561566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4" name="Gerade Verbindung mit Pfeil 433"/>
          <p:cNvCxnSpPr/>
          <p:nvPr/>
        </p:nvCxnSpPr>
        <p:spPr>
          <a:xfrm>
            <a:off x="4892630" y="3311619"/>
            <a:ext cx="7561566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1" name="Rectangle 10"/>
          <p:cNvSpPr>
            <a:spLocks noChangeArrowheads="1"/>
          </p:cNvSpPr>
          <p:nvPr/>
        </p:nvSpPr>
        <p:spPr bwMode="auto">
          <a:xfrm>
            <a:off x="4916508" y="2081814"/>
            <a:ext cx="7537688" cy="1229805"/>
          </a:xfrm>
          <a:prstGeom prst="rect">
            <a:avLst/>
          </a:prstGeom>
          <a:solidFill>
            <a:srgbClr val="DCE6F2">
              <a:alpha val="84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7F7F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7" name="Rectangle 10"/>
          <p:cNvSpPr>
            <a:spLocks noChangeArrowheads="1"/>
          </p:cNvSpPr>
          <p:nvPr/>
        </p:nvSpPr>
        <p:spPr bwMode="auto">
          <a:xfrm>
            <a:off x="8072405" y="608256"/>
            <a:ext cx="2325592" cy="245612"/>
          </a:xfrm>
          <a:prstGeom prst="rect">
            <a:avLst/>
          </a:prstGeom>
          <a:solidFill>
            <a:srgbClr val="F3FF65">
              <a:alpha val="61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7F7F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8" name="Rectangle 15"/>
          <p:cNvSpPr>
            <a:spLocks noChangeArrowheads="1"/>
          </p:cNvSpPr>
          <p:nvPr/>
        </p:nvSpPr>
        <p:spPr bwMode="auto">
          <a:xfrm>
            <a:off x="1262688" y="27718"/>
            <a:ext cx="406047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/>
          <a:p>
            <a:pPr marL="172410" indent="-172410"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ATRotis Semisans 45 Light" charset="0"/>
                <a:ea typeface="+mn-ea"/>
                <a:cs typeface="ATRotis Semisans 45 Light" charset="0"/>
              </a:rPr>
              <a:t>Gailingen – strategische Maßnahmenplanung</a:t>
            </a:r>
            <a:endParaRPr lang="de-DE" sz="1800" dirty="0">
              <a:solidFill>
                <a:schemeClr val="bg2"/>
              </a:solidFill>
              <a:latin typeface="ATRotis Semisans 45 Light" charset="0"/>
              <a:ea typeface="+mn-ea"/>
              <a:cs typeface="ATRotis Semisans 45 Light" charset="0"/>
            </a:endParaRPr>
          </a:p>
        </p:txBody>
      </p:sp>
      <p:cxnSp>
        <p:nvCxnSpPr>
          <p:cNvPr id="342" name="Gerade Verbindung 341"/>
          <p:cNvCxnSpPr/>
          <p:nvPr/>
        </p:nvCxnSpPr>
        <p:spPr bwMode="auto">
          <a:xfrm>
            <a:off x="6154410" y="649832"/>
            <a:ext cx="0" cy="86880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3" name="Gerade Verbindung 342"/>
          <p:cNvCxnSpPr/>
          <p:nvPr/>
        </p:nvCxnSpPr>
        <p:spPr bwMode="auto">
          <a:xfrm>
            <a:off x="5765261" y="645213"/>
            <a:ext cx="0" cy="86926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4" name="Gerade Verbindung 343"/>
          <p:cNvCxnSpPr/>
          <p:nvPr/>
        </p:nvCxnSpPr>
        <p:spPr bwMode="auto">
          <a:xfrm>
            <a:off x="6050574" y="626734"/>
            <a:ext cx="5645" cy="871114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52" name="Gerade Verbindung 344"/>
          <p:cNvCxnSpPr>
            <a:cxnSpLocks noChangeShapeType="1"/>
          </p:cNvCxnSpPr>
          <p:nvPr/>
        </p:nvCxnSpPr>
        <p:spPr bwMode="auto">
          <a:xfrm>
            <a:off x="6346149" y="614415"/>
            <a:ext cx="13855" cy="8735783"/>
          </a:xfrm>
          <a:prstGeom prst="line">
            <a:avLst/>
          </a:prstGeom>
          <a:noFill/>
          <a:ln w="9525">
            <a:solidFill>
              <a:srgbClr val="BFBFBF"/>
            </a:solidFill>
            <a:round/>
            <a:headEnd/>
            <a:tailEnd/>
          </a:ln>
        </p:spPr>
      </p:cxnSp>
      <p:cxnSp>
        <p:nvCxnSpPr>
          <p:cNvPr id="346" name="Gerade Verbindung 345"/>
          <p:cNvCxnSpPr/>
          <p:nvPr/>
        </p:nvCxnSpPr>
        <p:spPr bwMode="auto">
          <a:xfrm>
            <a:off x="6647369" y="611336"/>
            <a:ext cx="0" cy="87265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7" name="Gerade Verbindung 346"/>
          <p:cNvCxnSpPr/>
          <p:nvPr/>
        </p:nvCxnSpPr>
        <p:spPr bwMode="auto">
          <a:xfrm>
            <a:off x="6947050" y="620575"/>
            <a:ext cx="0" cy="87173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Gerade Verbindung 347"/>
          <p:cNvCxnSpPr>
            <a:cxnSpLocks noChangeShapeType="1"/>
          </p:cNvCxnSpPr>
          <p:nvPr/>
        </p:nvCxnSpPr>
        <p:spPr bwMode="auto">
          <a:xfrm>
            <a:off x="8629675" y="731062"/>
            <a:ext cx="22065" cy="8717304"/>
          </a:xfrm>
          <a:prstGeom prst="line">
            <a:avLst/>
          </a:prstGeom>
          <a:noFill/>
          <a:ln w="9525">
            <a:solidFill>
              <a:srgbClr val="BFBFBF"/>
            </a:solidFill>
            <a:round/>
            <a:headEnd/>
            <a:tailEnd/>
          </a:ln>
        </p:spPr>
      </p:cxnSp>
      <p:cxnSp>
        <p:nvCxnSpPr>
          <p:cNvPr id="349" name="Gerade Verbindung 348"/>
          <p:cNvCxnSpPr>
            <a:cxnSpLocks noChangeShapeType="1"/>
          </p:cNvCxnSpPr>
          <p:nvPr/>
        </p:nvCxnSpPr>
        <p:spPr bwMode="auto">
          <a:xfrm>
            <a:off x="10397997" y="614415"/>
            <a:ext cx="0" cy="8723464"/>
          </a:xfrm>
          <a:prstGeom prst="line">
            <a:avLst/>
          </a:prstGeom>
          <a:noFill/>
          <a:ln w="9525">
            <a:solidFill>
              <a:srgbClr val="BFBFBF"/>
            </a:solidFill>
            <a:round/>
            <a:headEnd/>
            <a:tailEnd/>
          </a:ln>
        </p:spPr>
      </p:cxnSp>
      <p:cxnSp>
        <p:nvCxnSpPr>
          <p:cNvPr id="350" name="Gerade Verbindung 349"/>
          <p:cNvCxnSpPr/>
          <p:nvPr/>
        </p:nvCxnSpPr>
        <p:spPr bwMode="auto">
          <a:xfrm>
            <a:off x="10981963" y="620575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1" name="Gerade Verbindung 350"/>
          <p:cNvCxnSpPr/>
          <p:nvPr/>
        </p:nvCxnSpPr>
        <p:spPr bwMode="auto">
          <a:xfrm>
            <a:off x="11278052" y="620575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2" name="Gerade Verbindung 351"/>
          <p:cNvCxnSpPr/>
          <p:nvPr/>
        </p:nvCxnSpPr>
        <p:spPr bwMode="auto">
          <a:xfrm>
            <a:off x="11552075" y="620575"/>
            <a:ext cx="0" cy="871730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3" name="Gerade Verbindung 352"/>
          <p:cNvCxnSpPr>
            <a:cxnSpLocks noChangeShapeType="1"/>
          </p:cNvCxnSpPr>
          <p:nvPr/>
        </p:nvCxnSpPr>
        <p:spPr bwMode="auto">
          <a:xfrm>
            <a:off x="12138608" y="612106"/>
            <a:ext cx="0" cy="8725774"/>
          </a:xfrm>
          <a:prstGeom prst="line">
            <a:avLst/>
          </a:prstGeom>
          <a:noFill/>
          <a:ln w="9525">
            <a:solidFill>
              <a:srgbClr val="BFBFBF"/>
            </a:solidFill>
            <a:round/>
            <a:headEnd/>
            <a:tailEnd/>
          </a:ln>
        </p:spPr>
      </p:cxnSp>
      <p:cxnSp>
        <p:nvCxnSpPr>
          <p:cNvPr id="354" name="Gerade Verbindung 353"/>
          <p:cNvCxnSpPr/>
          <p:nvPr/>
        </p:nvCxnSpPr>
        <p:spPr bwMode="auto">
          <a:xfrm>
            <a:off x="11837901" y="614415"/>
            <a:ext cx="0" cy="87234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5" name="Gerade Verbindung 354"/>
          <p:cNvCxnSpPr>
            <a:cxnSpLocks noChangeShapeType="1"/>
          </p:cNvCxnSpPr>
          <p:nvPr/>
        </p:nvCxnSpPr>
        <p:spPr bwMode="auto">
          <a:xfrm flipH="1">
            <a:off x="12435209" y="608256"/>
            <a:ext cx="6158" cy="8729624"/>
          </a:xfrm>
          <a:prstGeom prst="line">
            <a:avLst/>
          </a:prstGeom>
          <a:noFill/>
          <a:ln w="9525">
            <a:solidFill>
              <a:srgbClr val="BFBFBF"/>
            </a:solidFill>
            <a:round/>
            <a:headEnd/>
            <a:tailEnd/>
          </a:ln>
        </p:spPr>
      </p:cxnSp>
      <p:cxnSp>
        <p:nvCxnSpPr>
          <p:cNvPr id="358" name="Gerade Verbindung 357"/>
          <p:cNvCxnSpPr/>
          <p:nvPr/>
        </p:nvCxnSpPr>
        <p:spPr bwMode="auto">
          <a:xfrm>
            <a:off x="5474818" y="645213"/>
            <a:ext cx="0" cy="86926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1" name="Rectangle 15"/>
          <p:cNvSpPr>
            <a:spLocks noChangeArrowheads="1"/>
          </p:cNvSpPr>
          <p:nvPr/>
        </p:nvSpPr>
        <p:spPr bwMode="auto">
          <a:xfrm>
            <a:off x="6099833" y="131661"/>
            <a:ext cx="583967" cy="10772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/>
          <a:p>
            <a:pPr marL="172410" indent="-172410"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00" b="1" i="1" dirty="0">
                <a:solidFill>
                  <a:schemeClr val="accent3"/>
                </a:solidFill>
                <a:effectLst>
                  <a:outerShdw blurRad="50800" dist="38100" dir="2700000" algn="tl" rotWithShape="0">
                    <a:schemeClr val="bg1">
                      <a:lumMod val="50000"/>
                      <a:alpha val="43000"/>
                    </a:schemeClr>
                  </a:outerShdw>
                </a:effectLst>
                <a:latin typeface="+mn-lt"/>
                <a:ea typeface="+mn-ea"/>
                <a:cs typeface="+mn-cs"/>
              </a:rPr>
              <a:t>Phase 1</a:t>
            </a:r>
          </a:p>
        </p:txBody>
      </p:sp>
      <p:sp>
        <p:nvSpPr>
          <p:cNvPr id="14368" name="Rectangle 76"/>
          <p:cNvSpPr>
            <a:spLocks noChangeArrowheads="1"/>
          </p:cNvSpPr>
          <p:nvPr/>
        </p:nvSpPr>
        <p:spPr bwMode="auto">
          <a:xfrm>
            <a:off x="11370933" y="8996024"/>
            <a:ext cx="1064277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tabLst>
                <a:tab pos="2621472" algn="l"/>
              </a:tabLst>
            </a:pPr>
            <a:r>
              <a:rPr lang="de-DE" sz="400">
                <a:solidFill>
                  <a:srgbClr val="7F7F7F"/>
                </a:solidFill>
                <a:latin typeface="Calibri" pitchFamily="84" charset="0"/>
              </a:rPr>
              <a:t>© 2014 Prof. Alexander Doderer, GRUPPE DREI GmbH</a:t>
            </a:r>
          </a:p>
          <a:p>
            <a:pPr>
              <a:tabLst>
                <a:tab pos="2621472" algn="l"/>
              </a:tabLst>
            </a:pPr>
            <a:endParaRPr lang="de-DE" sz="200">
              <a:solidFill>
                <a:srgbClr val="7F7F7F"/>
              </a:solidFill>
              <a:latin typeface="Calibri" pitchFamily="84" charset="0"/>
            </a:endParaRPr>
          </a:p>
          <a:p>
            <a:pPr>
              <a:tabLst>
                <a:tab pos="2621472" algn="l"/>
              </a:tabLst>
            </a:pPr>
            <a:r>
              <a:rPr lang="de-DE" sz="200">
                <a:solidFill>
                  <a:srgbClr val="7F7F7F"/>
                </a:solidFill>
                <a:latin typeface="Calibri" pitchFamily="84" charset="0"/>
              </a:rPr>
              <a:t>Sämtliche innerhalb der Power Point von GRUPPE DREI® GmbH verwendeten Texte, Bilder und Grafiken </a:t>
            </a:r>
          </a:p>
          <a:p>
            <a:pPr>
              <a:tabLst>
                <a:tab pos="2621472" algn="l"/>
              </a:tabLst>
            </a:pPr>
            <a:r>
              <a:rPr lang="de-DE" sz="200">
                <a:solidFill>
                  <a:srgbClr val="7F7F7F"/>
                </a:solidFill>
                <a:latin typeface="Calibri" pitchFamily="84" charset="0"/>
              </a:rPr>
              <a:t>sind geistiges Eigentum der vorgenannten Gesellschaft und werden exklusiv der ABK</a:t>
            </a:r>
          </a:p>
          <a:p>
            <a:pPr>
              <a:tabLst>
                <a:tab pos="2621472" algn="l"/>
              </a:tabLst>
            </a:pPr>
            <a:r>
              <a:rPr lang="de-DE" sz="200">
                <a:solidFill>
                  <a:srgbClr val="7F7F7F"/>
                </a:solidFill>
                <a:latin typeface="Calibri" pitchFamily="84" charset="0"/>
              </a:rPr>
              <a:t>und ihren Mitgliedern zur Verfügung gestellt</a:t>
            </a:r>
          </a:p>
          <a:p>
            <a:pPr>
              <a:tabLst>
                <a:tab pos="2621472" algn="l"/>
              </a:tabLst>
            </a:pPr>
            <a:endParaRPr lang="de-DE" sz="200">
              <a:solidFill>
                <a:srgbClr val="7F7F7F"/>
              </a:solidFill>
              <a:latin typeface="Calibri" pitchFamily="84" charset="0"/>
            </a:endParaRPr>
          </a:p>
          <a:p>
            <a:pPr>
              <a:tabLst>
                <a:tab pos="2621472" algn="l"/>
              </a:tabLst>
            </a:pPr>
            <a:r>
              <a:rPr lang="de-DE" sz="200">
                <a:solidFill>
                  <a:srgbClr val="7F7F7F"/>
                </a:solidFill>
                <a:latin typeface="Calibri" pitchFamily="84" charset="0"/>
              </a:rPr>
              <a:t>www.professordoderer.de</a:t>
            </a:r>
          </a:p>
        </p:txBody>
      </p:sp>
      <p:cxnSp>
        <p:nvCxnSpPr>
          <p:cNvPr id="363" name="Gerade Verbindung 362"/>
          <p:cNvCxnSpPr>
            <a:cxnSpLocks noChangeShapeType="1"/>
          </p:cNvCxnSpPr>
          <p:nvPr/>
        </p:nvCxnSpPr>
        <p:spPr bwMode="auto">
          <a:xfrm flipH="1">
            <a:off x="12435209" y="614415"/>
            <a:ext cx="6158" cy="8723464"/>
          </a:xfrm>
          <a:prstGeom prst="line">
            <a:avLst/>
          </a:prstGeom>
          <a:noFill/>
          <a:ln w="9525">
            <a:solidFill>
              <a:srgbClr val="FEE32D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67" name="Gerade Verbindung 366"/>
          <p:cNvCxnSpPr>
            <a:cxnSpLocks noChangeShapeType="1"/>
          </p:cNvCxnSpPr>
          <p:nvPr/>
        </p:nvCxnSpPr>
        <p:spPr bwMode="auto">
          <a:xfrm>
            <a:off x="9536414" y="620575"/>
            <a:ext cx="0" cy="8717304"/>
          </a:xfrm>
          <a:prstGeom prst="line">
            <a:avLst/>
          </a:prstGeom>
          <a:noFill/>
          <a:ln w="9525">
            <a:solidFill>
              <a:srgbClr val="BFBFBF"/>
            </a:solidFill>
            <a:round/>
            <a:headEnd/>
            <a:tailEnd/>
          </a:ln>
        </p:spPr>
      </p:cxnSp>
      <p:pic>
        <p:nvPicPr>
          <p:cNvPr id="14381" name="Bild 376" descr="Bildschirmfoto 2014-08-08 um 10.20.17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944" y="103173"/>
            <a:ext cx="802206" cy="43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82" name="Rectangle 15"/>
          <p:cNvSpPr>
            <a:spLocks noChangeArrowheads="1"/>
          </p:cNvSpPr>
          <p:nvPr/>
        </p:nvSpPr>
        <p:spPr bwMode="auto">
          <a:xfrm>
            <a:off x="91228" y="564968"/>
            <a:ext cx="295670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marL="172410" indent="-172410">
              <a:tabLst>
                <a:tab pos="844091" algn="l"/>
              </a:tabLst>
            </a:pPr>
            <a:r>
              <a:rPr lang="de-DE" sz="1100" dirty="0">
                <a:solidFill>
                  <a:srgbClr val="7F7F7F"/>
                </a:solidFill>
                <a:latin typeface="Calibri" pitchFamily="84" charset="0"/>
              </a:rPr>
              <a:t>Thema / Zuständigkeit / Prozessstand</a:t>
            </a:r>
          </a:p>
        </p:txBody>
      </p:sp>
      <p:cxnSp>
        <p:nvCxnSpPr>
          <p:cNvPr id="383" name="Gerade Verbindung 382"/>
          <p:cNvCxnSpPr/>
          <p:nvPr/>
        </p:nvCxnSpPr>
        <p:spPr bwMode="auto">
          <a:xfrm>
            <a:off x="7501254" y="620575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6" name="Gerade Verbindung 385"/>
          <p:cNvCxnSpPr/>
          <p:nvPr/>
        </p:nvCxnSpPr>
        <p:spPr bwMode="auto">
          <a:xfrm flipH="1">
            <a:off x="8367968" y="651373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7" name="Gerade Verbindung 386"/>
          <p:cNvCxnSpPr/>
          <p:nvPr/>
        </p:nvCxnSpPr>
        <p:spPr bwMode="auto">
          <a:xfrm>
            <a:off x="9019856" y="440957"/>
            <a:ext cx="0" cy="87049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8" name="Gerade Verbindung 387"/>
          <p:cNvCxnSpPr/>
          <p:nvPr/>
        </p:nvCxnSpPr>
        <p:spPr bwMode="auto">
          <a:xfrm flipH="1">
            <a:off x="9224931" y="626734"/>
            <a:ext cx="0" cy="87111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Gerade Verbindung 388"/>
          <p:cNvCxnSpPr/>
          <p:nvPr/>
        </p:nvCxnSpPr>
        <p:spPr bwMode="auto">
          <a:xfrm>
            <a:off x="9824806" y="632894"/>
            <a:ext cx="0" cy="87049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0" name="Gerade Verbindung 389"/>
          <p:cNvCxnSpPr/>
          <p:nvPr/>
        </p:nvCxnSpPr>
        <p:spPr bwMode="auto">
          <a:xfrm flipH="1">
            <a:off x="10100882" y="559185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1" name="Gerade Verbindung 390"/>
          <p:cNvCxnSpPr/>
          <p:nvPr/>
        </p:nvCxnSpPr>
        <p:spPr bwMode="auto">
          <a:xfrm>
            <a:off x="10688954" y="620575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3" name="Rectangle 15"/>
          <p:cNvSpPr>
            <a:spLocks noChangeArrowheads="1"/>
          </p:cNvSpPr>
          <p:nvPr/>
        </p:nvSpPr>
        <p:spPr bwMode="auto">
          <a:xfrm>
            <a:off x="9244979" y="131661"/>
            <a:ext cx="374828" cy="12311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/>
          <a:p>
            <a:pPr marL="172410" indent="-172410"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800" b="1" i="1" dirty="0">
                <a:solidFill>
                  <a:srgbClr val="FEE32D"/>
                </a:solidFill>
                <a:effectLst>
                  <a:outerShdw blurRad="50800" dist="38100" dir="2700000" algn="tl" rotWithShape="0">
                    <a:schemeClr val="bg1">
                      <a:lumMod val="50000"/>
                      <a:alpha val="43000"/>
                    </a:schemeClr>
                  </a:outerShdw>
                </a:effectLst>
                <a:latin typeface="+mn-lt"/>
                <a:ea typeface="+mn-ea"/>
                <a:cs typeface="+mn-cs"/>
              </a:rPr>
              <a:t>Phase 2</a:t>
            </a:r>
          </a:p>
        </p:txBody>
      </p:sp>
      <p:cxnSp>
        <p:nvCxnSpPr>
          <p:cNvPr id="394" name="Gerade Verbindung 393"/>
          <p:cNvCxnSpPr/>
          <p:nvPr/>
        </p:nvCxnSpPr>
        <p:spPr bwMode="auto">
          <a:xfrm>
            <a:off x="7222099" y="608256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14" name="Rectangle 15"/>
          <p:cNvSpPr>
            <a:spLocks noChangeArrowheads="1"/>
          </p:cNvSpPr>
          <p:nvPr/>
        </p:nvSpPr>
        <p:spPr bwMode="auto">
          <a:xfrm>
            <a:off x="4877287" y="9416534"/>
            <a:ext cx="1470693" cy="184666"/>
          </a:xfrm>
          <a:prstGeom prst="rect">
            <a:avLst/>
          </a:prstGeom>
          <a:solidFill>
            <a:schemeClr val="bg1">
              <a:alpha val="5294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marL="172410" indent="-172410"/>
            <a:r>
              <a:rPr lang="de-DE" sz="600" b="1" dirty="0">
                <a:solidFill>
                  <a:srgbClr val="FF0000"/>
                </a:solidFill>
                <a:latin typeface="Calibri" pitchFamily="84" charset="0"/>
                <a:sym typeface="Wingdings" pitchFamily="84" charset="2"/>
              </a:rPr>
              <a:t>START / STAND DER AKTIVITÄTEN</a:t>
            </a:r>
            <a:r>
              <a:rPr lang="de-DE" sz="600" dirty="0">
                <a:solidFill>
                  <a:srgbClr val="7F7F7F"/>
                </a:solidFill>
                <a:latin typeface="Calibri" pitchFamily="84" charset="0"/>
                <a:sym typeface="Wingdings" pitchFamily="84" charset="2"/>
              </a:rPr>
              <a:t> </a:t>
            </a:r>
          </a:p>
          <a:p>
            <a:pPr marL="172410" indent="-172410"/>
            <a:r>
              <a:rPr lang="de-DE" sz="600" dirty="0">
                <a:solidFill>
                  <a:srgbClr val="7F7F7F"/>
                </a:solidFill>
                <a:latin typeface="Calibri" pitchFamily="84" charset="0"/>
                <a:sym typeface="Wingdings" pitchFamily="84" charset="2"/>
              </a:rPr>
              <a:t>Abstimmung Richtung / Maßnahmen...</a:t>
            </a:r>
            <a:endParaRPr lang="de-DE" sz="600" dirty="0">
              <a:solidFill>
                <a:srgbClr val="7F7F7F"/>
              </a:solidFill>
              <a:latin typeface="Calibri" pitchFamily="84" charset="0"/>
            </a:endParaRPr>
          </a:p>
        </p:txBody>
      </p:sp>
      <p:cxnSp>
        <p:nvCxnSpPr>
          <p:cNvPr id="14419" name="AutoShape 312"/>
          <p:cNvCxnSpPr>
            <a:cxnSpLocks noChangeShapeType="1"/>
          </p:cNvCxnSpPr>
          <p:nvPr/>
        </p:nvCxnSpPr>
        <p:spPr bwMode="auto">
          <a:xfrm>
            <a:off x="8661491" y="760199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420" name="AutoShape 313"/>
          <p:cNvCxnSpPr>
            <a:cxnSpLocks noChangeShapeType="1"/>
          </p:cNvCxnSpPr>
          <p:nvPr/>
        </p:nvCxnSpPr>
        <p:spPr bwMode="auto">
          <a:xfrm>
            <a:off x="8661491" y="760199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4612939" y="608256"/>
            <a:ext cx="3458940" cy="245612"/>
          </a:xfrm>
          <a:prstGeom prst="rect">
            <a:avLst/>
          </a:prstGeom>
          <a:solidFill>
            <a:srgbClr val="98C463">
              <a:alpha val="61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7F7F7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" name="Gerade Verbindung 382"/>
          <p:cNvCxnSpPr/>
          <p:nvPr/>
        </p:nvCxnSpPr>
        <p:spPr bwMode="auto">
          <a:xfrm>
            <a:off x="7757317" y="632894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5" name="Rectangle 10"/>
          <p:cNvSpPr>
            <a:spLocks noChangeArrowheads="1"/>
          </p:cNvSpPr>
          <p:nvPr/>
        </p:nvSpPr>
        <p:spPr bwMode="auto">
          <a:xfrm>
            <a:off x="10397997" y="608256"/>
            <a:ext cx="2037213" cy="270251"/>
          </a:xfrm>
          <a:prstGeom prst="rect">
            <a:avLst/>
          </a:prstGeom>
          <a:solidFill>
            <a:srgbClr val="FF8000">
              <a:alpha val="61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7F7F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6" name="Rectangle 15"/>
          <p:cNvSpPr>
            <a:spLocks noChangeArrowheads="1"/>
          </p:cNvSpPr>
          <p:nvPr/>
        </p:nvSpPr>
        <p:spPr bwMode="auto">
          <a:xfrm>
            <a:off x="11426509" y="152545"/>
            <a:ext cx="374828" cy="12311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/>
          <a:p>
            <a:pPr marL="172410" indent="-172410"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800" b="1" i="1" dirty="0">
                <a:solidFill>
                  <a:srgbClr val="FEE32D"/>
                </a:solidFill>
                <a:effectLst>
                  <a:outerShdw blurRad="50800" dist="38100" dir="2700000" algn="tl" rotWithShape="0">
                    <a:schemeClr val="bg1">
                      <a:lumMod val="50000"/>
                      <a:alpha val="43000"/>
                    </a:schemeClr>
                  </a:outerShdw>
                </a:effectLst>
                <a:latin typeface="+mn-lt"/>
                <a:ea typeface="+mn-ea"/>
                <a:cs typeface="+mn-cs"/>
              </a:rPr>
              <a:t>Phase 3</a:t>
            </a:r>
          </a:p>
        </p:txBody>
      </p:sp>
      <p:sp>
        <p:nvSpPr>
          <p:cNvPr id="14346" name="Line 22"/>
          <p:cNvSpPr>
            <a:spLocks noChangeShapeType="1"/>
          </p:cNvSpPr>
          <p:nvPr/>
        </p:nvSpPr>
        <p:spPr bwMode="auto">
          <a:xfrm>
            <a:off x="4622175" y="978260"/>
            <a:ext cx="7819192" cy="6929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</p:spPr>
        <p:txBody>
          <a:bodyPr wrap="none" lIns="34482" tIns="17241" rIns="34482" bIns="17241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uppieren 2"/>
          <p:cNvGrpSpPr/>
          <p:nvPr/>
        </p:nvGrpSpPr>
        <p:grpSpPr>
          <a:xfrm>
            <a:off x="4764208" y="9860406"/>
            <a:ext cx="7542204" cy="598774"/>
            <a:chOff x="4911992" y="8371952"/>
            <a:chExt cx="7542204" cy="832432"/>
          </a:xfrm>
        </p:grpSpPr>
        <p:cxnSp>
          <p:nvCxnSpPr>
            <p:cNvPr id="400" name="Gerade Verbindung 399"/>
            <p:cNvCxnSpPr/>
            <p:nvPr/>
          </p:nvCxnSpPr>
          <p:spPr>
            <a:xfrm>
              <a:off x="4911992" y="8371952"/>
              <a:ext cx="7542204" cy="0"/>
            </a:xfrm>
            <a:prstGeom prst="line">
              <a:avLst/>
            </a:prstGeom>
            <a:ln w="31750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hteck 22"/>
            <p:cNvSpPr/>
            <p:nvPr/>
          </p:nvSpPr>
          <p:spPr>
            <a:xfrm>
              <a:off x="4936811" y="8456392"/>
              <a:ext cx="113749" cy="52356"/>
            </a:xfrm>
            <a:prstGeom prst="rect">
              <a:avLst/>
            </a:prstGeom>
            <a:solidFill>
              <a:srgbClr val="70FFFE">
                <a:alpha val="54901"/>
              </a:srgbClr>
            </a:solidFill>
            <a:ln>
              <a:solidFill>
                <a:srgbClr val="70FFFE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4482" tIns="17241" rIns="34482" bIns="17241" rtlCol="0" anchor="ctr"/>
            <a:lstStyle/>
            <a:p>
              <a:pPr algn="ctr"/>
              <a:endParaRPr lang="de-DE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5125308" y="8371952"/>
              <a:ext cx="1170066" cy="157929"/>
            </a:xfrm>
            <a:prstGeom prst="rect">
              <a:avLst/>
            </a:prstGeom>
            <a:noFill/>
          </p:spPr>
          <p:txBody>
            <a:bodyPr wrap="square" lIns="34482" tIns="17241" rIns="34482" bIns="17241" rtlCol="0">
              <a:spAutoFit/>
            </a:bodyPr>
            <a:lstStyle/>
            <a:p>
              <a:r>
                <a:rPr lang="de-DE" sz="800" b="1" dirty="0">
                  <a:latin typeface="+mn-lt"/>
                </a:rPr>
                <a:t>Konzeption / Planung</a:t>
              </a:r>
            </a:p>
          </p:txBody>
        </p:sp>
        <p:sp>
          <p:nvSpPr>
            <p:cNvPr id="246" name="Rechteck 245"/>
            <p:cNvSpPr/>
            <p:nvPr/>
          </p:nvSpPr>
          <p:spPr>
            <a:xfrm>
              <a:off x="4934761" y="8653498"/>
              <a:ext cx="113749" cy="52356"/>
            </a:xfrm>
            <a:prstGeom prst="rect">
              <a:avLst/>
            </a:prstGeom>
            <a:solidFill>
              <a:srgbClr val="FF0000">
                <a:alpha val="54901"/>
              </a:srgbClr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4482" tIns="17241" rIns="34482" bIns="17241" rtlCol="0" anchor="ctr"/>
            <a:lstStyle/>
            <a:p>
              <a:pPr algn="ctr"/>
              <a:endParaRPr lang="de-DE"/>
            </a:p>
          </p:txBody>
        </p:sp>
        <p:sp>
          <p:nvSpPr>
            <p:cNvPr id="247" name="Textfeld 246"/>
            <p:cNvSpPr txBox="1"/>
            <p:nvPr/>
          </p:nvSpPr>
          <p:spPr>
            <a:xfrm>
              <a:off x="5123257" y="8569058"/>
              <a:ext cx="1343220" cy="157929"/>
            </a:xfrm>
            <a:prstGeom prst="rect">
              <a:avLst/>
            </a:prstGeom>
            <a:noFill/>
          </p:spPr>
          <p:txBody>
            <a:bodyPr wrap="square" lIns="34482" tIns="17241" rIns="34482" bIns="17241" rtlCol="0">
              <a:spAutoFit/>
            </a:bodyPr>
            <a:lstStyle/>
            <a:p>
              <a:r>
                <a:rPr lang="de-DE" sz="800" b="1" dirty="0">
                  <a:latin typeface="+mn-lt"/>
                </a:rPr>
                <a:t>Umsetzung Web / Print</a:t>
              </a:r>
            </a:p>
          </p:txBody>
        </p:sp>
        <p:sp>
          <p:nvSpPr>
            <p:cNvPr id="251" name="Rechteck 250"/>
            <p:cNvSpPr/>
            <p:nvPr/>
          </p:nvSpPr>
          <p:spPr>
            <a:xfrm>
              <a:off x="4932710" y="8866002"/>
              <a:ext cx="113749" cy="52356"/>
            </a:xfrm>
            <a:prstGeom prst="rect">
              <a:avLst/>
            </a:prstGeom>
            <a:solidFill>
              <a:srgbClr val="0000FF">
                <a:alpha val="54901"/>
              </a:srgbClr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4482" tIns="17241" rIns="34482" bIns="17241" rtlCol="0" anchor="ctr"/>
            <a:lstStyle/>
            <a:p>
              <a:pPr algn="ctr"/>
              <a:endParaRPr lang="de-DE"/>
            </a:p>
          </p:txBody>
        </p:sp>
        <p:sp>
          <p:nvSpPr>
            <p:cNvPr id="252" name="Textfeld 251"/>
            <p:cNvSpPr txBox="1"/>
            <p:nvPr/>
          </p:nvSpPr>
          <p:spPr>
            <a:xfrm>
              <a:off x="5121206" y="8781562"/>
              <a:ext cx="1562594" cy="157929"/>
            </a:xfrm>
            <a:prstGeom prst="rect">
              <a:avLst/>
            </a:prstGeom>
            <a:noFill/>
          </p:spPr>
          <p:txBody>
            <a:bodyPr wrap="square" lIns="34482" tIns="17241" rIns="34482" bIns="17241" rtlCol="0">
              <a:spAutoFit/>
            </a:bodyPr>
            <a:lstStyle/>
            <a:p>
              <a:r>
                <a:rPr lang="de-DE" sz="800" b="1" dirty="0">
                  <a:latin typeface="+mn-lt"/>
                </a:rPr>
                <a:t>Vortrag / Schulung / Event</a:t>
              </a:r>
            </a:p>
          </p:txBody>
        </p:sp>
        <p:sp>
          <p:nvSpPr>
            <p:cNvPr id="253" name="Rechteck 252"/>
            <p:cNvSpPr/>
            <p:nvPr/>
          </p:nvSpPr>
          <p:spPr>
            <a:xfrm>
              <a:off x="4934761" y="9069268"/>
              <a:ext cx="113749" cy="52356"/>
            </a:xfrm>
            <a:prstGeom prst="rect">
              <a:avLst/>
            </a:prstGeom>
            <a:solidFill>
              <a:srgbClr val="008000">
                <a:alpha val="54901"/>
              </a:srgbClr>
            </a:solidFill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4482" tIns="17241" rIns="34482" bIns="17241" rtlCol="0" anchor="ctr"/>
            <a:lstStyle/>
            <a:p>
              <a:pPr algn="ctr"/>
              <a:endParaRPr lang="de-DE"/>
            </a:p>
          </p:txBody>
        </p:sp>
        <p:sp>
          <p:nvSpPr>
            <p:cNvPr id="254" name="Textfeld 253"/>
            <p:cNvSpPr txBox="1"/>
            <p:nvPr/>
          </p:nvSpPr>
          <p:spPr>
            <a:xfrm>
              <a:off x="5123256" y="8984827"/>
              <a:ext cx="1692769" cy="219557"/>
            </a:xfrm>
            <a:prstGeom prst="rect">
              <a:avLst/>
            </a:prstGeom>
            <a:noFill/>
          </p:spPr>
          <p:txBody>
            <a:bodyPr wrap="square" lIns="34482" tIns="17241" rIns="34482" bIns="17241" rtlCol="0">
              <a:spAutoFit/>
            </a:bodyPr>
            <a:lstStyle/>
            <a:p>
              <a:r>
                <a:rPr lang="de-DE" sz="800" b="1" dirty="0">
                  <a:latin typeface="+mn-lt"/>
                </a:rPr>
                <a:t>Bebauung / Instandhaltung</a:t>
              </a: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 flipH="1">
            <a:off x="4612939" y="615698"/>
            <a:ext cx="9237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3" name="Gerade Verbindung 282"/>
          <p:cNvCxnSpPr/>
          <p:nvPr/>
        </p:nvCxnSpPr>
        <p:spPr bwMode="auto">
          <a:xfrm flipH="1">
            <a:off x="8072406" y="639054"/>
            <a:ext cx="0" cy="8717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91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22788"/>
              </p:ext>
            </p:extLst>
          </p:nvPr>
        </p:nvGraphicFramePr>
        <p:xfrm>
          <a:off x="45614" y="899769"/>
          <a:ext cx="4567325" cy="12301271"/>
        </p:xfrm>
        <a:graphic>
          <a:graphicData uri="http://schemas.openxmlformats.org/drawingml/2006/table">
            <a:tbl>
              <a:tblPr/>
              <a:tblGrid>
                <a:gridCol w="748688"/>
                <a:gridCol w="929911"/>
                <a:gridCol w="647721"/>
                <a:gridCol w="780460"/>
                <a:gridCol w="723573"/>
                <a:gridCol w="736972"/>
              </a:tblGrid>
              <a:tr h="356495"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Thema</a:t>
                      </a: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Aktion</a:t>
                      </a: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Name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Thema</a:t>
                      </a: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Aktion</a:t>
                      </a: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Name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</a:tr>
              <a:tr h="393226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Markenbildung/Koordinierung der verschiedenen Bemühungen zur Markenbildung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Logo-Modifikation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Slogan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Kreativ-Idee_-Grundidee</a:t>
                      </a:r>
                      <a:r>
                        <a:rPr lang="de-DE" sz="500" baseline="0" dirty="0" smtClean="0">
                          <a:latin typeface="+mn-lt"/>
                        </a:rPr>
                        <a:t> zur Gestaltung passend zum </a:t>
                      </a:r>
                      <a:r>
                        <a:rPr lang="de-DE" sz="500" baseline="0" dirty="0" err="1" smtClean="0">
                          <a:latin typeface="+mn-lt"/>
                        </a:rPr>
                        <a:t>Vorhandenenen</a:t>
                      </a:r>
                      <a:r>
                        <a:rPr lang="de-DE" sz="500" baseline="0" dirty="0" smtClean="0">
                          <a:latin typeface="+mn-lt"/>
                        </a:rPr>
                        <a:t> und der Zielgruppe</a:t>
                      </a:r>
                      <a:r>
                        <a:rPr lang="de-DE" sz="500" dirty="0" smtClean="0">
                          <a:latin typeface="+mn-lt"/>
                        </a:rPr>
                        <a:t/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CD-Manual! 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500" b="1" dirty="0" smtClean="0">
                          <a:latin typeface="Calibri" pitchFamily="84" charset="0"/>
                        </a:rPr>
                        <a:t>Fähre Rhein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500" dirty="0" smtClean="0">
                          <a:latin typeface="Calibri" pitchFamily="84" charset="0"/>
                        </a:rPr>
                        <a:t>Wo / Wie / Wann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500" b="0" dirty="0" smtClean="0">
                          <a:latin typeface="Calibri" pitchFamily="84" charset="0"/>
                        </a:rPr>
                        <a:t>Fähre Rhein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500" dirty="0" smtClean="0">
                          <a:latin typeface="Calibri" pitchFamily="84" charset="0"/>
                        </a:rPr>
                        <a:t>Wo / Wie / Wann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406215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Homepage</a:t>
                      </a:r>
                      <a:endParaRPr kumimoji="0" lang="de-DE" sz="5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Konzeption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Design / Inhalt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Umsetzung bis </a:t>
                      </a:r>
                      <a:r>
                        <a:rPr lang="de-DE" sz="500" dirty="0" err="1" smtClean="0">
                          <a:latin typeface="+mn-lt"/>
                        </a:rPr>
                        <a:t>Going</a:t>
                      </a:r>
                      <a:r>
                        <a:rPr lang="de-DE" sz="500" dirty="0" smtClean="0">
                          <a:latin typeface="+mn-lt"/>
                        </a:rPr>
                        <a:t>      Online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Verantwortung / Pflege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500" b="1" dirty="0" smtClean="0">
                          <a:latin typeface="Calibri" pitchFamily="84" charset="0"/>
                        </a:rPr>
                        <a:t>Naturbelassene Umgebung</a:t>
                      </a:r>
                      <a:br>
                        <a:rPr lang="de-DE" sz="500" b="1" dirty="0" smtClean="0">
                          <a:latin typeface="Calibri" pitchFamily="84" charset="0"/>
                        </a:rPr>
                      </a:br>
                      <a:endParaRPr lang="de-DE" sz="500" b="1" dirty="0" smtClean="0">
                        <a:latin typeface="Calibri" pitchFamily="84" charset="0"/>
                      </a:endParaRPr>
                    </a:p>
                    <a:p>
                      <a:r>
                        <a:rPr lang="de-DE" sz="500" b="1" dirty="0" smtClean="0">
                          <a:latin typeface="Calibri" pitchFamily="84" charset="0"/>
                        </a:rPr>
                        <a:t>-</a:t>
                      </a:r>
                      <a:r>
                        <a:rPr lang="de-DE" sz="500" b="0" dirty="0" smtClean="0">
                          <a:latin typeface="Calibri" pitchFamily="84" charset="0"/>
                        </a:rPr>
                        <a:t>Flächen erhalten, </a:t>
                      </a:r>
                    </a:p>
                    <a:p>
                      <a:r>
                        <a:rPr lang="de-DE" sz="500" dirty="0" smtClean="0">
                          <a:latin typeface="Calibri" pitchFamily="84" charset="0"/>
                        </a:rPr>
                        <a:t>(Mischverhältnis)</a:t>
                      </a:r>
                      <a:endParaRPr lang="de-DE" sz="500" b="1" dirty="0" smtClean="0">
                        <a:latin typeface="Calibri" pitchFamily="84" charset="0"/>
                      </a:endParaRPr>
                    </a:p>
                    <a:p>
                      <a:r>
                        <a:rPr lang="de-DE" sz="500" dirty="0" smtClean="0">
                          <a:latin typeface="Calibri" pitchFamily="84" charset="0"/>
                        </a:rPr>
                        <a:t>-</a:t>
                      </a:r>
                      <a:r>
                        <a:rPr lang="de-DE" sz="500" dirty="0" err="1" smtClean="0">
                          <a:latin typeface="Calibri" pitchFamily="84" charset="0"/>
                        </a:rPr>
                        <a:t>Altmasse</a:t>
                      </a:r>
                      <a:r>
                        <a:rPr lang="de-DE" sz="500" dirty="0" smtClean="0">
                          <a:latin typeface="Calibri" pitchFamily="84" charset="0"/>
                        </a:rPr>
                        <a:t> -</a:t>
                      </a:r>
                      <a:r>
                        <a:rPr lang="de-DE" sz="500" dirty="0" smtClean="0">
                          <a:latin typeface="Calibri" pitchFamily="84" charset="0"/>
                          <a:sym typeface="Symbol" pitchFamily="84" charset="2"/>
                        </a:rPr>
                        <a:t></a:t>
                      </a:r>
                      <a:r>
                        <a:rPr lang="de-DE" sz="500" dirty="0" smtClean="0">
                          <a:latin typeface="Calibri" pitchFamily="84" charset="0"/>
                        </a:rPr>
                        <a:t> Sanierung</a:t>
                      </a:r>
                    </a:p>
                    <a:p>
                      <a:r>
                        <a:rPr lang="de-DE" sz="500" dirty="0" smtClean="0">
                          <a:latin typeface="Calibri" pitchFamily="84" charset="0"/>
                        </a:rPr>
                        <a:t>- Ausgewogenheit Erholungsflächen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500" b="0" dirty="0" smtClean="0">
                          <a:latin typeface="Calibri" pitchFamily="84" charset="0"/>
                        </a:rPr>
                        <a:t>- Naturbelassene</a:t>
                      </a:r>
                    </a:p>
                    <a:p>
                      <a:r>
                        <a:rPr lang="de-DE" sz="500" b="0" dirty="0" smtClean="0">
                          <a:latin typeface="Calibri" pitchFamily="84" charset="0"/>
                        </a:rPr>
                        <a:t>Flächen erhalten</a:t>
                      </a:r>
                    </a:p>
                    <a:p>
                      <a:r>
                        <a:rPr lang="de-DE" sz="500" dirty="0" smtClean="0">
                          <a:latin typeface="Calibri" pitchFamily="84" charset="0"/>
                        </a:rPr>
                        <a:t>(Mischverhältnis</a:t>
                      </a:r>
                      <a:r>
                        <a:rPr lang="de-DE" sz="500" baseline="0" dirty="0" smtClean="0">
                          <a:latin typeface="Calibri" pitchFamily="84" charset="0"/>
                        </a:rPr>
                        <a:t> zu</a:t>
                      </a:r>
                      <a:r>
                        <a:rPr lang="de-DE" sz="500" dirty="0" smtClean="0">
                          <a:latin typeface="Calibri" pitchFamily="84" charset="0"/>
                        </a:rPr>
                        <a:t>, attraktiven,</a:t>
                      </a:r>
                      <a:r>
                        <a:rPr lang="de-DE" sz="500" baseline="0" dirty="0" smtClean="0">
                          <a:latin typeface="Calibri" pitchFamily="84" charset="0"/>
                        </a:rPr>
                        <a:t> gestalteten</a:t>
                      </a:r>
                      <a:r>
                        <a:rPr lang="de-DE" sz="500" dirty="0" smtClean="0">
                          <a:latin typeface="Calibri" pitchFamily="84" charset="0"/>
                        </a:rPr>
                        <a:t> </a:t>
                      </a:r>
                      <a:r>
                        <a:rPr lang="de-DE" sz="500" baseline="0" dirty="0" smtClean="0">
                          <a:latin typeface="Calibri" pitchFamily="84" charset="0"/>
                        </a:rPr>
                        <a:t>Flächen</a:t>
                      </a:r>
                      <a:endParaRPr lang="de-DE" sz="500" b="1" dirty="0" smtClean="0">
                        <a:latin typeface="Calibri" pitchFamily="8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-Ausgewogenheit zwischen attraktiv gestalteten Erholungsflächen mit Aktivitätsangebot   und Ruheflächen planen</a:t>
                      </a:r>
                    </a:p>
                    <a:p>
                      <a:pPr marL="0" marR="0" indent="0" algn="l" defTabSz="5664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Innenraumverdichtung, </a:t>
                      </a:r>
                      <a:r>
                        <a:rPr lang="de-DE" sz="500" dirty="0" smtClean="0">
                          <a:latin typeface="Calibri" pitchFamily="84" charset="0"/>
                        </a:rPr>
                        <a:t>-</a:t>
                      </a:r>
                      <a:r>
                        <a:rPr lang="de-DE" sz="500" dirty="0" err="1" smtClean="0">
                          <a:latin typeface="Calibri" pitchFamily="84" charset="0"/>
                        </a:rPr>
                        <a:t>Altmasse</a:t>
                      </a:r>
                      <a:r>
                        <a:rPr lang="de-DE" sz="500" dirty="0" smtClean="0">
                          <a:latin typeface="Calibri" pitchFamily="84" charset="0"/>
                        </a:rPr>
                        <a:t> -</a:t>
                      </a:r>
                      <a:r>
                        <a:rPr lang="de-DE" sz="500" dirty="0" smtClean="0">
                          <a:latin typeface="Calibri" pitchFamily="84" charset="0"/>
                          <a:sym typeface="Symbol" pitchFamily="84" charset="2"/>
                        </a:rPr>
                        <a:t></a:t>
                      </a:r>
                      <a:r>
                        <a:rPr lang="de-DE" sz="500" dirty="0" smtClean="0">
                          <a:latin typeface="Calibri" pitchFamily="84" charset="0"/>
                        </a:rPr>
                        <a:t> Sanierung;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328181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Imagebroschüre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Konzept: Fokus   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Gesundheitsdorf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Fotografie /Text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Konzept</a:t>
                      </a:r>
                      <a:br>
                        <a:rPr lang="de-DE" sz="500" b="1" dirty="0" smtClean="0">
                          <a:latin typeface="Calibri" pitchFamily="84" charset="0"/>
                        </a:rPr>
                      </a:br>
                      <a:r>
                        <a:rPr lang="de-DE" sz="500" b="1" dirty="0" smtClean="0">
                          <a:latin typeface="Calibri" pitchFamily="84" charset="0"/>
                        </a:rPr>
                        <a:t>Barrierefreies </a:t>
                      </a:r>
                      <a:r>
                        <a:rPr lang="de-DE" sz="500" b="1" dirty="0" err="1" smtClean="0">
                          <a:latin typeface="Calibri" pitchFamily="84" charset="0"/>
                        </a:rPr>
                        <a:t>Gailingen</a:t>
                      </a:r>
                      <a:endParaRPr lang="de-DE" sz="500" b="1" dirty="0" smtClean="0">
                        <a:latin typeface="Calibri" pitchFamily="84" charset="0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dirty="0" smtClean="0">
                          <a:latin typeface="Calibri" pitchFamily="84" charset="0"/>
                        </a:rPr>
                        <a:t>Konzept</a:t>
                      </a:r>
                      <a:br>
                        <a:rPr lang="de-DE" sz="500" b="0" dirty="0" smtClean="0">
                          <a:latin typeface="Calibri" pitchFamily="84" charset="0"/>
                        </a:rPr>
                      </a:br>
                      <a:r>
                        <a:rPr lang="de-DE" sz="500" b="0" dirty="0" smtClean="0">
                          <a:latin typeface="Calibri" pitchFamily="84" charset="0"/>
                        </a:rPr>
                        <a:t>Barrierefreies Gailingen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dirty="0" smtClean="0">
                          <a:latin typeface="Calibri" pitchFamily="84" charset="0"/>
                        </a:rPr>
                        <a:t>Sh. Ortskernsanierung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393226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Flyerstand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Für  Gesundheitsanbieter</a:t>
                      </a:r>
                      <a:b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</a:b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und Wellnessangebote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Unterstützung bei der Entwicklung der Flyer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393226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Amtsblatt &amp; Aushänge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Layout-Optimierung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Redaktion (Aktualität,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Attraktivität)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Zielgruppe: Einheimische &amp; Gäste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+mn-lt"/>
                        </a:rPr>
                        <a:t>Forum Tourismus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dirty="0" smtClean="0">
                          <a:latin typeface="+mn-lt"/>
                        </a:rPr>
                        <a:t>Forum Tourismus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523315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Innenmarketing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Feedback-System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offene Stunde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Kanäle: schriftlich (z.B. Info im Amtsblatt) und elektronisch (via Homepage)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Reaktion: Zuständigkeit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proaktive Kommunikation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+mn-lt"/>
                        </a:rPr>
                        <a:t>Einzelhandels- und</a:t>
                      </a:r>
                      <a:br>
                        <a:rPr lang="de-DE" sz="500" b="1" dirty="0" smtClean="0">
                          <a:latin typeface="+mn-lt"/>
                        </a:rPr>
                      </a:br>
                      <a:r>
                        <a:rPr lang="de-DE" sz="500" b="1" dirty="0" err="1" smtClean="0">
                          <a:latin typeface="+mn-lt"/>
                        </a:rPr>
                        <a:t>Gastro</a:t>
                      </a:r>
                      <a:r>
                        <a:rPr lang="de-DE" sz="500" b="1" dirty="0" smtClean="0">
                          <a:latin typeface="+mn-lt"/>
                        </a:rPr>
                        <a:t>-Konzept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Besitzer / Nachfolger? 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Vernetzung Angebote mit Kliniken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Qualität / Attraktivität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</a:tr>
              <a:tr h="393226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Jugendarbeit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Jugendclub / Kinderangebote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Professionalisierung?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Versorgungsmöglichkeit für 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Gäste-Kinder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err="1" smtClean="0">
                          <a:latin typeface="Calibri" pitchFamily="84" charset="0"/>
                        </a:rPr>
                        <a:t>Gastro</a:t>
                      </a:r>
                      <a:r>
                        <a:rPr lang="de-DE" sz="500" b="1" dirty="0" smtClean="0">
                          <a:latin typeface="Calibri" pitchFamily="84" charset="0"/>
                        </a:rPr>
                        <a:t>-Guide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dirty="0" err="1" smtClean="0">
                          <a:latin typeface="Calibri" pitchFamily="84" charset="0"/>
                        </a:rPr>
                        <a:t>Gastro</a:t>
                      </a:r>
                      <a:r>
                        <a:rPr lang="de-DE" sz="500" b="0" dirty="0" smtClean="0">
                          <a:latin typeface="Calibri" pitchFamily="84" charset="0"/>
                        </a:rPr>
                        <a:t>-Guide</a:t>
                      </a:r>
                      <a:endParaRPr lang="de-DE" sz="500" b="0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</a:tr>
              <a:tr h="328181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Neubürger-Konzept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Willkommens-Aktionen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Kommunikationsmittel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Infos auf Homepage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Frau </a:t>
                      </a:r>
                      <a:r>
                        <a:rPr kumimoji="0" lang="de-DE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Höll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i="1" dirty="0" smtClean="0">
                          <a:latin typeface="+mn-lt"/>
                        </a:rPr>
                        <a:t>Schulungen</a:t>
                      </a:r>
                      <a:br>
                        <a:rPr lang="de-DE" sz="500" b="1" i="1" dirty="0" smtClean="0">
                          <a:latin typeface="+mn-lt"/>
                        </a:rPr>
                      </a:br>
                      <a:r>
                        <a:rPr lang="de-DE" sz="500" b="1" i="1" dirty="0" smtClean="0">
                          <a:latin typeface="+mn-lt"/>
                        </a:rPr>
                        <a:t>EH / </a:t>
                      </a:r>
                      <a:r>
                        <a:rPr lang="de-DE" sz="500" b="1" i="1" dirty="0" err="1" smtClean="0">
                          <a:latin typeface="+mn-lt"/>
                        </a:rPr>
                        <a:t>Gastro</a:t>
                      </a:r>
                      <a:endParaRPr lang="de-DE" sz="500" b="1" i="1" dirty="0" smtClean="0">
                        <a:latin typeface="+mn-lt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i="1" dirty="0" smtClean="0">
                          <a:latin typeface="+mn-lt"/>
                        </a:rPr>
                        <a:t>Schulungen</a:t>
                      </a:r>
                      <a:br>
                        <a:rPr lang="de-DE" sz="500" b="0" i="1" dirty="0" smtClean="0">
                          <a:latin typeface="+mn-lt"/>
                        </a:rPr>
                      </a:br>
                      <a:r>
                        <a:rPr lang="de-DE" sz="500" b="0" i="1" dirty="0" smtClean="0">
                          <a:latin typeface="+mn-lt"/>
                        </a:rPr>
                        <a:t>EH / </a:t>
                      </a:r>
                      <a:r>
                        <a:rPr lang="de-DE" sz="500" b="0" i="1" dirty="0" err="1" smtClean="0">
                          <a:latin typeface="+mn-lt"/>
                        </a:rPr>
                        <a:t>Gastro</a:t>
                      </a:r>
                      <a:endParaRPr lang="de-DE" sz="500" b="0" i="1" dirty="0" smtClean="0">
                        <a:latin typeface="+mn-lt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CF"/>
                    </a:solidFill>
                  </a:tcPr>
                </a:tc>
              </a:tr>
              <a:tr h="328181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Senioren-Konzept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Konzeptentwicklung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Angebote (z.B. Spiele-Nachmittag)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Hilfsangebote (z.B. Einkaufsunterstützung)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Betreutes Wohnen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Herr Brennenstuhl Herr Schneble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Kirchengemeinde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i="1" dirty="0" smtClean="0">
                          <a:latin typeface="Calibri" pitchFamily="84" charset="0"/>
                        </a:rPr>
                        <a:t>Konzept‚ Kunst &amp; Kultur in Gailingen‘</a:t>
                      </a:r>
                      <a:endParaRPr lang="de-DE" sz="500" b="1" i="1" u="sng" dirty="0" smtClean="0">
                        <a:latin typeface="Calibri" pitchFamily="84" charset="0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i="1" dirty="0" smtClean="0">
                          <a:latin typeface="+mn-lt"/>
                        </a:rPr>
                        <a:t>- Etablierung von Aktionen / Events</a:t>
                      </a:r>
                      <a:br>
                        <a:rPr lang="de-DE" sz="500" i="1" dirty="0" smtClean="0">
                          <a:latin typeface="+mn-lt"/>
                        </a:rPr>
                      </a:br>
                      <a:r>
                        <a:rPr lang="de-DE" sz="500" i="1" dirty="0" smtClean="0">
                          <a:latin typeface="+mn-lt"/>
                        </a:rPr>
                        <a:t>- Gewinnung v. Künstlern</a:t>
                      </a:r>
                      <a:br>
                        <a:rPr lang="de-DE" sz="500" i="1" dirty="0" smtClean="0">
                          <a:latin typeface="+mn-lt"/>
                        </a:rPr>
                      </a:br>
                      <a:r>
                        <a:rPr lang="de-DE" sz="500" i="1" dirty="0" smtClean="0">
                          <a:latin typeface="+mn-lt"/>
                        </a:rPr>
                        <a:t>- geeignete Orte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181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Informationsflussanalyse?</a:t>
                      </a:r>
                      <a:endParaRPr kumimoji="0" lang="de-DE" sz="5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Wer braucht welche Informationen?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Welche Informationen erreichen die Bürger, die Kliniken, die Gäste wie?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Welche Informationen erreichen die Verwaltung wie?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Wo sind Ansatzpunkte zur Optimierung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Welche Mittel stehen dafür  zur Verfügung, welche lassen sich wie für wen optimieren?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i="1" dirty="0" smtClean="0">
                          <a:latin typeface="Calibri" pitchFamily="84" charset="0"/>
                        </a:rPr>
                        <a:t>Blumen-Wettbewerb</a:t>
                      </a:r>
                      <a:endParaRPr lang="de-DE" sz="500" b="1" i="1" u="sng" dirty="0" smtClean="0">
                        <a:latin typeface="Calibri" pitchFamily="84" charset="0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i="1" dirty="0" smtClean="0">
                          <a:latin typeface="+mn-lt"/>
                        </a:rPr>
                        <a:t>- Teilnahme über Homepage</a:t>
                      </a:r>
                      <a:br>
                        <a:rPr lang="de-DE" sz="500" i="1" dirty="0" smtClean="0">
                          <a:latin typeface="+mn-lt"/>
                        </a:rPr>
                      </a:br>
                      <a:r>
                        <a:rPr lang="de-DE" sz="500" i="1" dirty="0" smtClean="0">
                          <a:latin typeface="+mn-lt"/>
                        </a:rPr>
                        <a:t>- Bewertung durch die User</a:t>
                      </a:r>
                      <a:br>
                        <a:rPr lang="de-DE" sz="500" i="1" dirty="0" smtClean="0">
                          <a:latin typeface="+mn-lt"/>
                        </a:rPr>
                      </a:br>
                      <a:r>
                        <a:rPr lang="de-DE" sz="500" i="1" dirty="0" smtClean="0">
                          <a:latin typeface="+mn-lt"/>
                        </a:rPr>
                        <a:t>- Prämierung der Gewinner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181">
                <a:tc>
                  <a:txBody>
                    <a:bodyPr/>
                    <a:lstStyle/>
                    <a:p>
                      <a:pPr algn="ctr"/>
                      <a:r>
                        <a:rPr kumimoji="0" lang="de-DE" sz="5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Bürgerkonzept</a:t>
                      </a:r>
                      <a:endParaRPr kumimoji="0" lang="de-DE" sz="5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500" dirty="0" smtClean="0">
                          <a:latin typeface="+mn-lt"/>
                        </a:rPr>
                        <a:t>-  </a:t>
                      </a:r>
                      <a:r>
                        <a:rPr lang="de-DE" sz="500" i="1" dirty="0" smtClean="0">
                          <a:latin typeface="+mn-lt"/>
                        </a:rPr>
                        <a:t>Informationsfluss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sz="500" i="1" dirty="0" smtClean="0">
                          <a:latin typeface="+mn-lt"/>
                        </a:rPr>
                        <a:t>- Beteiligungen von Vereinen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sz="500" i="1" dirty="0" smtClean="0">
                          <a:latin typeface="+mn-lt"/>
                        </a:rPr>
                        <a:t>- Beteiligung   von Bürgern an </a:t>
                      </a:r>
                      <a:r>
                        <a:rPr lang="de-DE" sz="500" i="1" dirty="0" err="1" smtClean="0">
                          <a:latin typeface="+mn-lt"/>
                        </a:rPr>
                        <a:t>Konzepterstellungen</a:t>
                      </a:r>
                      <a:endParaRPr lang="de-DE" sz="500" i="1" dirty="0" smtClean="0">
                        <a:latin typeface="+mn-lt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sz="500" i="1" dirty="0" smtClean="0">
                          <a:latin typeface="+mn-lt"/>
                        </a:rPr>
                        <a:t>- Beteiligung  an Bürgern an Umsetzungen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kumimoji="0" lang="de-DE" sz="5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Konzept</a:t>
                      </a:r>
                      <a:br>
                        <a:rPr lang="de-DE" sz="500" b="1" dirty="0" smtClean="0">
                          <a:latin typeface="Calibri" pitchFamily="84" charset="0"/>
                        </a:rPr>
                      </a:br>
                      <a:r>
                        <a:rPr lang="de-DE" sz="500" b="1" dirty="0" smtClean="0">
                          <a:latin typeface="Calibri" pitchFamily="84" charset="0"/>
                        </a:rPr>
                        <a:t>Ausflüge / Angebote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</a:txBody>
                  <a:tcPr marL="11637" marR="11637" marT="22174" marB="221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Highlights (Jahreszeiten)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Jahreseventplan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Vernetzung mit Kliniken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Vernetzung mit Partnern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der Region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Bioladen / Wochenmarkt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Gesundheitswochen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Cap-Laden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8181">
                <a:tc>
                  <a:txBody>
                    <a:bodyPr/>
                    <a:lstStyle/>
                    <a:p>
                      <a:pPr algn="ctr"/>
                      <a:r>
                        <a:rPr kumimoji="0" lang="de-DE" sz="5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Ärztliche Versorgung</a:t>
                      </a:r>
                      <a:endParaRPr kumimoji="0" lang="de-DE" sz="5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de-DE" sz="5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Hilfe bei Nachfolgesuche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de-DE" sz="5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Anwerbung von weiteren ambulanten Praxen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de-DE" sz="5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Politische Unterstützung zur grenzübergreifenden Zulassung </a:t>
                      </a:r>
                      <a:endParaRPr kumimoji="0" lang="de-DE" sz="5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Wellness-Angebote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</a:txBody>
                  <a:tcPr marL="11637" marR="11637" marT="22174" marB="221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endParaRPr lang="de-DE" sz="500" b="1" dirty="0" smtClean="0">
                        <a:latin typeface="Calibri" pitchFamily="84" charset="0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u="none" dirty="0" smtClean="0">
                          <a:latin typeface="Calibri" pitchFamily="84" charset="0"/>
                        </a:rPr>
                        <a:t>Nichtmedizinische</a:t>
                      </a:r>
                      <a:r>
                        <a:rPr lang="de-DE" sz="500" b="0" u="none" baseline="0" dirty="0" smtClean="0">
                          <a:latin typeface="Calibri" pitchFamily="84" charset="0"/>
                        </a:rPr>
                        <a:t>  Gesundheits- und  Wohlfühlangebote </a:t>
                      </a:r>
                      <a:br>
                        <a:rPr lang="de-DE" sz="500" b="0" u="none" baseline="0" dirty="0" smtClean="0">
                          <a:latin typeface="Calibri" pitchFamily="84" charset="0"/>
                        </a:rPr>
                      </a:br>
                      <a:r>
                        <a:rPr lang="de-DE" sz="500" b="0" u="none" baseline="0" dirty="0" smtClean="0">
                          <a:latin typeface="Calibri" pitchFamily="84" charset="0"/>
                        </a:rPr>
                        <a:t>Kosmetik</a:t>
                      </a:r>
                      <a:br>
                        <a:rPr lang="de-DE" sz="500" b="0" u="none" baseline="0" dirty="0" smtClean="0">
                          <a:latin typeface="Calibri" pitchFamily="84" charset="0"/>
                        </a:rPr>
                      </a:br>
                      <a:r>
                        <a:rPr lang="de-DE" sz="500" b="0" u="none" baseline="0" dirty="0" smtClean="0">
                          <a:latin typeface="Calibri" pitchFamily="84" charset="0"/>
                        </a:rPr>
                        <a:t>Sauna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u="none" baseline="0" dirty="0" smtClean="0">
                          <a:latin typeface="Calibri" pitchFamily="84" charset="0"/>
                        </a:rPr>
                        <a:t>Sport</a:t>
                      </a:r>
                      <a:endParaRPr lang="de-DE" sz="500" b="1" u="none" dirty="0" smtClean="0">
                        <a:latin typeface="Calibri" pitchFamily="84" charset="0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8181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Vernetzung Gemeinde mit Kliniken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Patienten / Angehörige als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selbstverständlicher Teil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Angebote &amp; aktive Kommunikation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Vernetzung  mit ambulanten Anbietern Kliniken?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+mn-lt"/>
                        </a:rPr>
                        <a:t>Forum Natur</a:t>
                      </a:r>
                    </a:p>
                  </a:txBody>
                  <a:tcPr marL="11637" marR="11637" marT="22174" marB="221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-Information</a:t>
                      </a:r>
                      <a:r>
                        <a:rPr lang="de-DE" sz="500" baseline="0" dirty="0" smtClean="0">
                          <a:latin typeface="+mn-lt"/>
                        </a:rPr>
                        <a:t> zu  und </a:t>
                      </a:r>
                      <a:r>
                        <a:rPr lang="de-DE" sz="500" dirty="0" smtClean="0">
                          <a:latin typeface="+mn-lt"/>
                        </a:rPr>
                        <a:t>Vernetzung vorhandener  Aktiven</a:t>
                      </a:r>
                      <a:r>
                        <a:rPr lang="de-DE" sz="500" baseline="0" dirty="0" smtClean="0">
                          <a:latin typeface="+mn-lt"/>
                        </a:rPr>
                        <a:t> im Naturschutz?</a:t>
                      </a:r>
                      <a:br>
                        <a:rPr lang="de-DE" sz="500" baseline="0" dirty="0" smtClean="0">
                          <a:latin typeface="+mn-lt"/>
                        </a:rPr>
                      </a:br>
                      <a:r>
                        <a:rPr lang="de-DE" sz="500" baseline="0" dirty="0" smtClean="0">
                          <a:latin typeface="+mn-lt"/>
                        </a:rPr>
                        <a:t> -BUND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baseline="0" dirty="0" smtClean="0">
                          <a:latin typeface="+mn-lt"/>
                        </a:rPr>
                        <a:t> -Ornithologen</a:t>
                      </a:r>
                      <a:br>
                        <a:rPr lang="de-DE" sz="500" baseline="0" dirty="0" smtClean="0">
                          <a:latin typeface="+mn-lt"/>
                        </a:rPr>
                      </a:br>
                      <a:r>
                        <a:rPr lang="de-DE" sz="500" baseline="0" dirty="0" smtClean="0">
                          <a:latin typeface="+mn-lt"/>
                        </a:rPr>
                        <a:t>-Veranstaltungen für interessierte Gäste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 -Key-Note-Speaker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-Gäste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- Werbung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-Führungen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64842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Vernetzung ambulante Anbieter</a:t>
                      </a:r>
                      <a:endParaRPr kumimoji="0" lang="de-DE" sz="5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Kontakte und Kennenlernen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Informationsfluss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Zusammenarbeit 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Fortbildung anstoßen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Qualitiätszirkel</a:t>
                      </a:r>
                      <a:endParaRPr kumimoji="0" lang="de-DE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Supervision/Intervision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Folberth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i="1" dirty="0" smtClean="0">
                          <a:latin typeface="Calibri" pitchFamily="84" charset="0"/>
                        </a:rPr>
                        <a:t>Eventideen</a:t>
                      </a:r>
                      <a:br>
                        <a:rPr lang="de-DE" sz="500" b="1" i="1" dirty="0" smtClean="0">
                          <a:latin typeface="Calibri" pitchFamily="84" charset="0"/>
                        </a:rPr>
                      </a:b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Lichter-Spektakel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regionale Speisen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und Getränke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Publicity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Open-Air Kino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8271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Magazin Gesundheit/Infopost</a:t>
                      </a:r>
                      <a:endParaRPr kumimoji="0" lang="de-DE" sz="5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Konzept Gesundheitsdorf  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Anbieter / Kliniken / Ärzte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</a:t>
                      </a:r>
                      <a:r>
                        <a:rPr lang="de-DE" sz="500" i="1" dirty="0" smtClean="0">
                          <a:latin typeface="+mn-lt"/>
                        </a:rPr>
                        <a:t>Aktualität: 1 x im Jahr (Zeitraumvorschlag</a:t>
                      </a:r>
                      <a:r>
                        <a:rPr lang="de-DE" sz="500" i="1" baseline="0" dirty="0" smtClean="0">
                          <a:latin typeface="+mn-lt"/>
                        </a:rPr>
                        <a:t> Dietrich)</a:t>
                      </a:r>
                      <a:r>
                        <a:rPr lang="de-DE" sz="500" dirty="0" smtClean="0">
                          <a:latin typeface="+mn-lt"/>
                        </a:rPr>
                        <a:t/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ggf. Sponsorenkonzept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Grimm/ Brennenstuhl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500" dirty="0" smtClean="0"/>
                        <a:t>Nahverkehrsanbindung</a:t>
                      </a:r>
                      <a:endParaRPr lang="de-DE" sz="500" dirty="0"/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500" baseline="0" dirty="0" smtClean="0"/>
                        <a:t>-Konzept </a:t>
                      </a:r>
                      <a:r>
                        <a:rPr lang="de-DE" sz="500" baseline="0" dirty="0" err="1" smtClean="0"/>
                        <a:t>Höri</a:t>
                      </a:r>
                      <a:r>
                        <a:rPr lang="de-DE" sz="500" baseline="0" dirty="0" smtClean="0"/>
                        <a:t> mit ? Oder andere </a:t>
                      </a:r>
                      <a:r>
                        <a:rPr lang="de-DE" sz="500" baseline="0" dirty="0" err="1" smtClean="0"/>
                        <a:t>Mitfahrorga-nisation</a:t>
                      </a:r>
                      <a:endParaRPr lang="de-DE" sz="50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sz="500" baseline="0" dirty="0" smtClean="0"/>
                        <a:t>- Anbindung an den schweizerischen öffentlichen Verkehr  (Leerfahrten Stein am Rhein- Jugendwerk, Schwerlastabgabe)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3315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Flyer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Flyerform</a:t>
                      </a: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mit entwickeln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Flyerinhalte</a:t>
                      </a: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 bereitstellen durch jeweilige Anbieter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e-DE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Flyerdruck</a:t>
                      </a: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 (mitfinanzieren)</a:t>
                      </a: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de-DE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  <a:p>
                      <a:pPr marL="171450" marR="0" lvl="0" indent="-17145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Beschilderung des Ortes</a:t>
                      </a: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Überarbeitung des bestehenden Konzepts ergänzt um Gesundheits-aspekte  ggf. im Zusammenhang mit 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</a:t>
                      </a:r>
                      <a:r>
                        <a:rPr kumimoji="0" lang="de-DE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Panaoramatafel</a:t>
                      </a: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am Judenfriedhof</a:t>
                      </a:r>
                      <a:b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</a:b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Wanderwege 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- </a:t>
                      </a:r>
                      <a:r>
                        <a:rPr kumimoji="0" lang="de-DE" sz="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Prüfen : Kulturinfo-</a:t>
                      </a:r>
                      <a:r>
                        <a:rPr kumimoji="0" lang="de-DE" sz="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anschlagsfläche</a:t>
                      </a:r>
                      <a:r>
                        <a:rPr kumimoji="0" lang="de-DE" sz="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im Industriegebiet</a:t>
                      </a:r>
                      <a:endParaRPr kumimoji="0" lang="de-DE" sz="5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523315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Schulung für Angehörige und Patienten</a:t>
                      </a:r>
                      <a:endParaRPr kumimoji="0" lang="de-DE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Ansprechpartner Kliniken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Schmieder/ Jugendwerk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Kommunikation/ Info-Material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Tourismus-/ Urlaubs-Konzept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Fokus: Gesundheit &amp; Natur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Verkehrs- / Anreisekonzept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(Bahn, Auto, Fahrrad)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</a:t>
                      </a:r>
                      <a:r>
                        <a:rPr lang="de-DE" sz="500" dirty="0" err="1" smtClean="0">
                          <a:latin typeface="+mn-lt"/>
                        </a:rPr>
                        <a:t>Kurzparkerzone</a:t>
                      </a:r>
                      <a:r>
                        <a:rPr lang="de-DE" sz="500" dirty="0" smtClean="0">
                          <a:latin typeface="+mn-lt"/>
                        </a:rPr>
                        <a:t/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Hotels / Gast- / Ferienhäuser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Werbung in D &amp; CH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393226"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r>
                        <a:rPr kumimoji="0" lang="de-DE" sz="5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Forum Gesundheit</a:t>
                      </a:r>
                      <a:endParaRPr kumimoji="0" lang="de-DE" sz="5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Vorträge von Anbietern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-Gesundheitstage  (Besondere</a:t>
                      </a:r>
                      <a:r>
                        <a:rPr lang="de-DE" sz="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Sprecher neben den Anbietern)</a:t>
                      </a:r>
                      <a:endParaRPr lang="de-DE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-Wechselnde </a:t>
                      </a:r>
                      <a:r>
                        <a:rPr lang="de-DE" sz="5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Entspannungs</a:t>
                      </a:r>
                      <a:r>
                        <a:rPr lang="de-DE" sz="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-angebote im Rheinuferpark</a:t>
                      </a:r>
                      <a:br>
                        <a:rPr lang="de-DE" sz="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Gesundheitswoche/ -messe</a:t>
                      </a:r>
                      <a:endParaRPr lang="de-DE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Werbung dafür</a:t>
                      </a: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Ortskern-Sanierung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-Kronenbrunnen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Waldparkplatz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ggf. Unterstützung  von </a:t>
                      </a:r>
                      <a:r>
                        <a:rPr lang="de-DE" sz="500" dirty="0" err="1" smtClean="0">
                          <a:latin typeface="+mn-lt"/>
                        </a:rPr>
                        <a:t>Barrierefreiiheit</a:t>
                      </a:r>
                      <a:r>
                        <a:rPr lang="de-DE" sz="500" dirty="0" smtClean="0">
                          <a:latin typeface="+mn-lt"/>
                        </a:rPr>
                        <a:t> im Gastgewerbe, und 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(- ggf. Fördermittel-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 Anträge)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579114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Wanderwege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Erfassung / Instandhaltung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versch. (Themen-) Routen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Vernetzung mit Angeboten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436782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Tourismus-Broschüre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dirty="0" smtClean="0">
                          <a:latin typeface="+mn-lt"/>
                        </a:rPr>
                        <a:t>- Image &amp; Anbieter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- Finanzierung z.T. durch</a:t>
                      </a:r>
                      <a:br>
                        <a:rPr lang="de-DE" sz="500" dirty="0" smtClean="0">
                          <a:latin typeface="+mn-lt"/>
                        </a:rPr>
                      </a:br>
                      <a:r>
                        <a:rPr lang="de-DE" sz="500" dirty="0" smtClean="0">
                          <a:latin typeface="+mn-lt"/>
                        </a:rPr>
                        <a:t>  Anzeigen &amp; Sponsoren</a:t>
                      </a: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436782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11637" marR="11637" marT="22174" marB="221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1" dirty="0" smtClean="0">
                          <a:latin typeface="Calibri" pitchFamily="84" charset="0"/>
                        </a:rPr>
                        <a:t>Wegleitsystem / </a:t>
                      </a:r>
                      <a:br>
                        <a:rPr lang="de-DE" sz="500" b="1" dirty="0" smtClean="0">
                          <a:latin typeface="Calibri" pitchFamily="84" charset="0"/>
                        </a:rPr>
                      </a:br>
                      <a:r>
                        <a:rPr lang="de-DE" sz="500" b="1" dirty="0" smtClean="0">
                          <a:latin typeface="Calibri" pitchFamily="84" charset="0"/>
                        </a:rPr>
                        <a:t>Wanderweg-Beschilderung</a:t>
                      </a:r>
                      <a:endParaRPr lang="de-DE" sz="500" b="1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ctr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  <a:defRPr/>
                      </a:pPr>
                      <a:r>
                        <a:rPr lang="de-DE" sz="500" b="0" dirty="0" smtClean="0">
                          <a:latin typeface="Calibri" pitchFamily="84" charset="0"/>
                        </a:rPr>
                        <a:t>Wegleitsystem / </a:t>
                      </a:r>
                      <a:br>
                        <a:rPr lang="de-DE" sz="500" b="0" dirty="0" smtClean="0">
                          <a:latin typeface="Calibri" pitchFamily="84" charset="0"/>
                        </a:rPr>
                      </a:br>
                      <a:r>
                        <a:rPr lang="de-DE" sz="500" b="0" dirty="0" smtClean="0">
                          <a:latin typeface="Calibri" pitchFamily="84" charset="0"/>
                        </a:rPr>
                        <a:t>Wanderweg-Beschilderung</a:t>
                      </a:r>
                      <a:endParaRPr lang="de-DE" sz="500" b="0" u="sng" dirty="0" smtClean="0">
                        <a:latin typeface="Calibri" pitchFamily="84" charset="0"/>
                      </a:endParaRPr>
                    </a:p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17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84" charset="0"/>
                        <a:buNone/>
                        <a:tabLst/>
                      </a:pPr>
                      <a:endParaRPr kumimoji="0" lang="de-DE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29558" marR="29558" marT="22174" marB="221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</a:tbl>
          </a:graphicData>
        </a:graphic>
      </p:graphicFrame>
      <p:grpSp>
        <p:nvGrpSpPr>
          <p:cNvPr id="234" name="Gruppierung 233"/>
          <p:cNvGrpSpPr/>
          <p:nvPr/>
        </p:nvGrpSpPr>
        <p:grpSpPr>
          <a:xfrm>
            <a:off x="6471399" y="899769"/>
            <a:ext cx="746639" cy="597119"/>
            <a:chOff x="13522623" y="2379928"/>
            <a:chExt cx="2309821" cy="1148122"/>
          </a:xfrm>
        </p:grpSpPr>
        <p:sp>
          <p:nvSpPr>
            <p:cNvPr id="242" name="Textfeld 241"/>
            <p:cNvSpPr txBox="1"/>
            <p:nvPr/>
          </p:nvSpPr>
          <p:spPr>
            <a:xfrm>
              <a:off x="13564959" y="2753105"/>
              <a:ext cx="2267485" cy="710140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Konzept: Fokus    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  Gesundheitsdorf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Fotografie /Text</a:t>
              </a:r>
            </a:p>
          </p:txBody>
        </p:sp>
        <p:cxnSp>
          <p:nvCxnSpPr>
            <p:cNvPr id="290" name="Gerade Verbindung 289"/>
            <p:cNvCxnSpPr/>
            <p:nvPr/>
          </p:nvCxnSpPr>
          <p:spPr>
            <a:xfrm>
              <a:off x="13564957" y="2689602"/>
              <a:ext cx="1" cy="838448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1" name="Rectangle 10"/>
            <p:cNvSpPr>
              <a:spLocks noChangeArrowheads="1"/>
            </p:cNvSpPr>
            <p:nvPr/>
          </p:nvSpPr>
          <p:spPr bwMode="auto">
            <a:xfrm>
              <a:off x="13522623" y="2379928"/>
              <a:ext cx="2309821" cy="3807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Imagebroschüre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302" name="Gruppierung 301"/>
          <p:cNvGrpSpPr/>
          <p:nvPr/>
        </p:nvGrpSpPr>
        <p:grpSpPr>
          <a:xfrm>
            <a:off x="9540651" y="897319"/>
            <a:ext cx="1005470" cy="854731"/>
            <a:chOff x="13564956" y="2394476"/>
            <a:chExt cx="2085073" cy="1762316"/>
          </a:xfrm>
        </p:grpSpPr>
        <p:sp>
          <p:nvSpPr>
            <p:cNvPr id="303" name="Textfeld 302"/>
            <p:cNvSpPr txBox="1"/>
            <p:nvPr/>
          </p:nvSpPr>
          <p:spPr>
            <a:xfrm>
              <a:off x="13564956" y="2824163"/>
              <a:ext cx="2026542" cy="1332629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</a:t>
              </a:r>
              <a:r>
                <a:rPr lang="de-DE" sz="600" i="1" dirty="0">
                  <a:latin typeface="+mn-lt"/>
                </a:rPr>
                <a:t>Jugendclub / Kinderangebote</a:t>
              </a:r>
              <a:br>
                <a:rPr lang="de-DE" sz="600" i="1" dirty="0">
                  <a:latin typeface="+mn-lt"/>
                </a:rPr>
              </a:br>
              <a:r>
                <a:rPr lang="de-DE" sz="600" i="1" dirty="0">
                  <a:latin typeface="+mn-lt"/>
                </a:rPr>
                <a:t>- Professionalisierung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Versorgungsmöglichkeit </a:t>
              </a:r>
              <a:r>
                <a:rPr lang="de-DE" sz="600" dirty="0" smtClean="0">
                  <a:latin typeface="+mn-lt"/>
                </a:rPr>
                <a:t>     für Gäste-Kinder, Infos dazu</a:t>
              </a:r>
              <a:endParaRPr lang="de-DE" sz="600" dirty="0">
                <a:latin typeface="+mn-lt"/>
              </a:endParaRPr>
            </a:p>
          </p:txBody>
        </p:sp>
        <p:cxnSp>
          <p:nvCxnSpPr>
            <p:cNvPr id="304" name="Gerade Verbindung 303"/>
            <p:cNvCxnSpPr/>
            <p:nvPr/>
          </p:nvCxnSpPr>
          <p:spPr>
            <a:xfrm>
              <a:off x="13564957" y="2760662"/>
              <a:ext cx="0" cy="1074737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" name="Rectangle 10"/>
            <p:cNvSpPr>
              <a:spLocks noChangeArrowheads="1"/>
            </p:cNvSpPr>
            <p:nvPr/>
          </p:nvSpPr>
          <p:spPr bwMode="auto">
            <a:xfrm>
              <a:off x="13566520" y="2394476"/>
              <a:ext cx="2083509" cy="4001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Jugendarbeit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312" name="Gruppierung 311"/>
          <p:cNvGrpSpPr/>
          <p:nvPr/>
        </p:nvGrpSpPr>
        <p:grpSpPr>
          <a:xfrm>
            <a:off x="10517896" y="1074860"/>
            <a:ext cx="964332" cy="949774"/>
            <a:chOff x="13387690" y="2379928"/>
            <a:chExt cx="1915354" cy="1205740"/>
          </a:xfrm>
        </p:grpSpPr>
        <p:sp>
          <p:nvSpPr>
            <p:cNvPr id="313" name="Textfeld 312"/>
            <p:cNvSpPr txBox="1"/>
            <p:nvPr/>
          </p:nvSpPr>
          <p:spPr>
            <a:xfrm>
              <a:off x="13443748" y="2824164"/>
              <a:ext cx="1855913" cy="761504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Willkommens-Aktionen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Kommunikationsmittel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Infos auf Homepage</a:t>
              </a:r>
            </a:p>
          </p:txBody>
        </p:sp>
        <p:sp>
          <p:nvSpPr>
            <p:cNvPr id="315" name="Rectangle 10"/>
            <p:cNvSpPr>
              <a:spLocks noChangeArrowheads="1"/>
            </p:cNvSpPr>
            <p:nvPr/>
          </p:nvSpPr>
          <p:spPr bwMode="auto">
            <a:xfrm>
              <a:off x="13387690" y="2379928"/>
              <a:ext cx="1915354" cy="469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Neubürger-Konzept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sp>
        <p:nvSpPr>
          <p:cNvPr id="316" name="Rectangle 10"/>
          <p:cNvSpPr>
            <a:spLocks noChangeArrowheads="1"/>
          </p:cNvSpPr>
          <p:nvPr/>
        </p:nvSpPr>
        <p:spPr bwMode="auto">
          <a:xfrm>
            <a:off x="6427018" y="1568338"/>
            <a:ext cx="844126" cy="198014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i="1" dirty="0">
                <a:latin typeface="Calibri" pitchFamily="84" charset="0"/>
              </a:rPr>
              <a:t>Neubürger-Broschüre</a:t>
            </a:r>
            <a:endParaRPr lang="de-DE" sz="700" b="1" i="1" u="sng" dirty="0">
              <a:latin typeface="Calibri" pitchFamily="84" charset="0"/>
            </a:endParaRPr>
          </a:p>
        </p:txBody>
      </p:sp>
      <p:grpSp>
        <p:nvGrpSpPr>
          <p:cNvPr id="317" name="Gruppierung 316"/>
          <p:cNvGrpSpPr/>
          <p:nvPr/>
        </p:nvGrpSpPr>
        <p:grpSpPr>
          <a:xfrm>
            <a:off x="6434557" y="1075292"/>
            <a:ext cx="6000139" cy="971580"/>
            <a:chOff x="1742732" y="2354580"/>
            <a:chExt cx="13922248" cy="1633344"/>
          </a:xfrm>
        </p:grpSpPr>
        <p:sp>
          <p:nvSpPr>
            <p:cNvPr id="318" name="Textfeld 317"/>
            <p:cNvSpPr txBox="1"/>
            <p:nvPr/>
          </p:nvSpPr>
          <p:spPr>
            <a:xfrm>
              <a:off x="13564957" y="2824163"/>
              <a:ext cx="2100023" cy="951878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Angebote (z.B. Spiele-Nachmittag)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Hilfsangebote (z.B. Einkaufsunterstützung)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Betreutes Wohnen</a:t>
              </a:r>
            </a:p>
          </p:txBody>
        </p:sp>
        <p:sp>
          <p:nvSpPr>
            <p:cNvPr id="320" name="Rectangle 10"/>
            <p:cNvSpPr>
              <a:spLocks noChangeArrowheads="1"/>
            </p:cNvSpPr>
            <p:nvPr/>
          </p:nvSpPr>
          <p:spPr bwMode="auto">
            <a:xfrm>
              <a:off x="13522623" y="2354580"/>
              <a:ext cx="2142357" cy="4695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Senioren-Konzept</a:t>
              </a:r>
              <a:endParaRPr lang="de-DE" sz="700" b="1" u="sng" dirty="0">
                <a:latin typeface="Calibri" pitchFamily="84" charset="0"/>
              </a:endParaRPr>
            </a:p>
          </p:txBody>
        </p:sp>
        <p:sp>
          <p:nvSpPr>
            <p:cNvPr id="189" name="Textfeld 188"/>
            <p:cNvSpPr txBox="1"/>
            <p:nvPr/>
          </p:nvSpPr>
          <p:spPr>
            <a:xfrm>
              <a:off x="1742732" y="3522255"/>
              <a:ext cx="2100023" cy="465669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i="1" dirty="0" smtClean="0">
                  <a:latin typeface="+mn-lt"/>
                </a:rPr>
                <a:t>- ABC zu Bürgerinfos </a:t>
              </a:r>
              <a:br>
                <a:rPr lang="de-DE" sz="600" i="1" dirty="0" smtClean="0">
                  <a:latin typeface="+mn-lt"/>
                </a:rPr>
              </a:br>
              <a:r>
                <a:rPr lang="de-DE" sz="600" i="1" dirty="0" smtClean="0">
                  <a:latin typeface="+mn-lt"/>
                </a:rPr>
                <a:t>- Informationsstellen</a:t>
              </a:r>
              <a:endParaRPr lang="de-DE" sz="600" i="1" dirty="0">
                <a:latin typeface="+mn-lt"/>
              </a:endParaRPr>
            </a:p>
          </p:txBody>
        </p:sp>
      </p:grpSp>
      <p:grpSp>
        <p:nvGrpSpPr>
          <p:cNvPr id="321" name="Gruppierung 320"/>
          <p:cNvGrpSpPr/>
          <p:nvPr/>
        </p:nvGrpSpPr>
        <p:grpSpPr>
          <a:xfrm>
            <a:off x="4873130" y="878507"/>
            <a:ext cx="689067" cy="1046453"/>
            <a:chOff x="13522623" y="2379928"/>
            <a:chExt cx="2131715" cy="2157615"/>
          </a:xfrm>
        </p:grpSpPr>
        <p:sp>
          <p:nvSpPr>
            <p:cNvPr id="322" name="Textfeld 321"/>
            <p:cNvSpPr txBox="1"/>
            <p:nvPr/>
          </p:nvSpPr>
          <p:spPr>
            <a:xfrm>
              <a:off x="13522623" y="2824163"/>
              <a:ext cx="2131715" cy="1713380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Logo-Modifikation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Slogan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</a:t>
              </a:r>
              <a:r>
                <a:rPr lang="de-DE" sz="600" dirty="0" smtClean="0">
                  <a:latin typeface="+mn-lt"/>
                </a:rPr>
                <a:t>Grund-Idee zur </a:t>
              </a:r>
              <a:r>
                <a:rPr lang="de-DE" sz="600" dirty="0" err="1" smtClean="0">
                  <a:latin typeface="+mn-lt"/>
                </a:rPr>
                <a:t>Gestalung</a:t>
              </a:r>
              <a:r>
                <a:rPr lang="de-DE" sz="600" dirty="0" smtClean="0">
                  <a:latin typeface="+mn-lt"/>
                </a:rPr>
                <a:t> 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</a:t>
              </a:r>
              <a:r>
                <a:rPr lang="de-DE" sz="600" dirty="0" smtClean="0">
                  <a:latin typeface="+mn-lt"/>
                </a:rPr>
                <a:t>Festlegung  zum einheitlichen Auftritt </a:t>
              </a:r>
              <a:endParaRPr lang="de-DE" sz="600" dirty="0">
                <a:latin typeface="+mn-lt"/>
              </a:endParaRPr>
            </a:p>
          </p:txBody>
        </p:sp>
        <p:sp>
          <p:nvSpPr>
            <p:cNvPr id="324" name="Rectangle 10"/>
            <p:cNvSpPr>
              <a:spLocks noChangeArrowheads="1"/>
            </p:cNvSpPr>
            <p:nvPr/>
          </p:nvSpPr>
          <p:spPr bwMode="auto">
            <a:xfrm>
              <a:off x="13522623" y="2379928"/>
              <a:ext cx="2131715" cy="444235"/>
            </a:xfrm>
            <a:prstGeom prst="rect">
              <a:avLst/>
            </a:prstGeom>
            <a:solidFill>
              <a:schemeClr val="bg1"/>
            </a:solidFill>
            <a:ln w="4127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 smtClean="0">
                  <a:latin typeface="Calibri" pitchFamily="84" charset="0"/>
                </a:rPr>
                <a:t>Markenbildung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325" name="Gruppierung 324"/>
          <p:cNvGrpSpPr/>
          <p:nvPr/>
        </p:nvGrpSpPr>
        <p:grpSpPr>
          <a:xfrm>
            <a:off x="8394429" y="857332"/>
            <a:ext cx="1191183" cy="1407978"/>
            <a:chOff x="26266082" y="10213233"/>
            <a:chExt cx="3685075" cy="2662580"/>
          </a:xfrm>
        </p:grpSpPr>
        <p:sp>
          <p:nvSpPr>
            <p:cNvPr id="326" name="Textfeld 325"/>
            <p:cNvSpPr txBox="1"/>
            <p:nvPr/>
          </p:nvSpPr>
          <p:spPr>
            <a:xfrm>
              <a:off x="26288932" y="10780519"/>
              <a:ext cx="3662225" cy="2095294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i="1" dirty="0">
                  <a:latin typeface="+mn-lt"/>
                </a:rPr>
                <a:t>- proaktive Kommunikation </a:t>
              </a:r>
              <a:r>
                <a:rPr lang="de-DE" sz="600" i="1" dirty="0" smtClean="0">
                  <a:latin typeface="+mn-lt"/>
                </a:rPr>
                <a:t>Z.B.</a:t>
              </a:r>
              <a:r>
                <a:rPr lang="de-DE" sz="600" i="1" dirty="0">
                  <a:latin typeface="+mn-lt"/>
                </a:rPr>
                <a:t/>
              </a:r>
              <a:br>
                <a:rPr lang="de-DE" sz="600" i="1" dirty="0">
                  <a:latin typeface="+mn-lt"/>
                </a:rPr>
              </a:br>
              <a:r>
                <a:rPr lang="de-DE" sz="600" i="1" dirty="0">
                  <a:latin typeface="+mn-lt"/>
                </a:rPr>
                <a:t>- Bürgerforum/ Bürgerwerkstatt?</a:t>
              </a:r>
              <a:br>
                <a:rPr lang="de-DE" sz="600" i="1" dirty="0">
                  <a:latin typeface="+mn-lt"/>
                </a:rPr>
              </a:br>
              <a:r>
                <a:rPr lang="de-DE" sz="600" i="1" dirty="0">
                  <a:latin typeface="+mn-lt"/>
                </a:rPr>
                <a:t>-“Kamingespräche</a:t>
              </a:r>
              <a:r>
                <a:rPr lang="de-DE" sz="600" i="1" dirty="0" smtClean="0">
                  <a:latin typeface="+mn-lt"/>
                </a:rPr>
                <a:t>“ </a:t>
              </a:r>
              <a:endParaRPr lang="de-DE" sz="600" i="1" dirty="0">
                <a:latin typeface="+mn-lt"/>
              </a:endParaRPr>
            </a:p>
            <a:p>
              <a:r>
                <a:rPr lang="de-DE" sz="600" dirty="0" smtClean="0">
                  <a:latin typeface="+mn-lt"/>
                </a:rPr>
                <a:t>- </a:t>
              </a:r>
              <a:r>
                <a:rPr lang="de-DE" sz="600" dirty="0">
                  <a:latin typeface="+mn-lt"/>
                </a:rPr>
                <a:t>Feedback-System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</a:t>
              </a:r>
              <a:r>
                <a:rPr lang="de-DE" sz="600" i="1" dirty="0" smtClean="0">
                  <a:latin typeface="+mn-lt"/>
                </a:rPr>
                <a:t>Kommunikationsplattformen -- Kanäle</a:t>
              </a:r>
              <a:r>
                <a:rPr lang="de-DE" sz="600" i="1" dirty="0">
                  <a:latin typeface="+mn-lt"/>
                </a:rPr>
                <a:t>: schriftlich (z.B. Info im Amtsblatt) und elektronisch (via Homepage)</a:t>
              </a:r>
              <a:br>
                <a:rPr lang="de-DE" sz="600" i="1" dirty="0">
                  <a:latin typeface="+mn-lt"/>
                </a:rPr>
              </a:br>
              <a:r>
                <a:rPr lang="de-DE" sz="600" i="1" dirty="0">
                  <a:latin typeface="+mn-lt"/>
                </a:rPr>
                <a:t>- Reaktion: </a:t>
              </a:r>
              <a:r>
                <a:rPr lang="de-DE" sz="600" i="1" dirty="0" smtClean="0">
                  <a:latin typeface="+mn-lt"/>
                </a:rPr>
                <a:t>Zuständigkeit!!!</a:t>
              </a:r>
              <a:br>
                <a:rPr lang="de-DE" sz="600" i="1" dirty="0" smtClean="0">
                  <a:latin typeface="+mn-lt"/>
                </a:rPr>
              </a:br>
              <a:r>
                <a:rPr lang="de-DE" sz="600" i="1" dirty="0" smtClean="0">
                  <a:latin typeface="+mn-lt"/>
                </a:rPr>
                <a:t>- Beschwerdemanagement</a:t>
              </a:r>
              <a:r>
                <a:rPr lang="de-DE" sz="600" i="1" dirty="0">
                  <a:latin typeface="+mn-lt"/>
                </a:rPr>
                <a:t/>
              </a:r>
              <a:br>
                <a:rPr lang="de-DE" sz="600" i="1" dirty="0">
                  <a:latin typeface="+mn-lt"/>
                </a:rPr>
              </a:br>
              <a:endParaRPr lang="de-DE" sz="600" i="1" dirty="0">
                <a:latin typeface="+mn-lt"/>
              </a:endParaRPr>
            </a:p>
          </p:txBody>
        </p:sp>
        <p:sp>
          <p:nvSpPr>
            <p:cNvPr id="327" name="Textfeld 326"/>
            <p:cNvSpPr txBox="1"/>
            <p:nvPr/>
          </p:nvSpPr>
          <p:spPr>
            <a:xfrm>
              <a:off x="26266082" y="10213233"/>
              <a:ext cx="3535659" cy="6402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800" b="1" i="1" dirty="0" smtClean="0">
                  <a:latin typeface="+mn-lt"/>
                </a:rPr>
                <a:t>Innenmarketing/</a:t>
              </a:r>
              <a:br>
                <a:rPr lang="de-DE" sz="800" b="1" i="1" dirty="0" smtClean="0">
                  <a:latin typeface="+mn-lt"/>
                </a:rPr>
              </a:br>
              <a:r>
                <a:rPr lang="de-DE" sz="800" b="1" i="1" dirty="0" smtClean="0">
                  <a:latin typeface="+mn-lt"/>
                </a:rPr>
                <a:t>Innenkommunikation</a:t>
              </a:r>
              <a:endParaRPr lang="de-DE" sz="800" b="1" i="1" dirty="0">
                <a:latin typeface="+mn-lt"/>
              </a:endParaRPr>
            </a:p>
          </p:txBody>
        </p:sp>
      </p:grpSp>
      <p:grpSp>
        <p:nvGrpSpPr>
          <p:cNvPr id="329" name="Gruppierung 328"/>
          <p:cNvGrpSpPr/>
          <p:nvPr/>
        </p:nvGrpSpPr>
        <p:grpSpPr>
          <a:xfrm>
            <a:off x="5592126" y="885700"/>
            <a:ext cx="848576" cy="769453"/>
            <a:chOff x="13564957" y="2303729"/>
            <a:chExt cx="2084757" cy="1586489"/>
          </a:xfrm>
        </p:grpSpPr>
        <p:sp>
          <p:nvSpPr>
            <p:cNvPr id="335" name="Textfeld 334"/>
            <p:cNvSpPr txBox="1"/>
            <p:nvPr/>
          </p:nvSpPr>
          <p:spPr>
            <a:xfrm>
              <a:off x="13564962" y="2747963"/>
              <a:ext cx="2084752" cy="1142255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Konzeption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Design / Inhalt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Umsetzung 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Verantwortung / Pflege</a:t>
              </a:r>
            </a:p>
          </p:txBody>
        </p:sp>
        <p:cxnSp>
          <p:nvCxnSpPr>
            <p:cNvPr id="339" name="Gerade Verbindung 338"/>
            <p:cNvCxnSpPr/>
            <p:nvPr/>
          </p:nvCxnSpPr>
          <p:spPr>
            <a:xfrm>
              <a:off x="13564957" y="2760662"/>
              <a:ext cx="2" cy="894498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5" name="Rectangle 10"/>
            <p:cNvSpPr>
              <a:spLocks noChangeArrowheads="1"/>
            </p:cNvSpPr>
            <p:nvPr/>
          </p:nvSpPr>
          <p:spPr bwMode="auto">
            <a:xfrm>
              <a:off x="13574627" y="2303729"/>
              <a:ext cx="2036555" cy="432516"/>
            </a:xfrm>
            <a:prstGeom prst="rect">
              <a:avLst/>
            </a:prstGeom>
            <a:solidFill>
              <a:schemeClr val="bg1"/>
            </a:solidFill>
            <a:ln w="476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Homepage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356" name="Gruppierung 355"/>
          <p:cNvGrpSpPr/>
          <p:nvPr/>
        </p:nvGrpSpPr>
        <p:grpSpPr>
          <a:xfrm>
            <a:off x="7245702" y="899001"/>
            <a:ext cx="959305" cy="748081"/>
            <a:chOff x="13554369" y="2379928"/>
            <a:chExt cx="2967732" cy="1438384"/>
          </a:xfrm>
        </p:grpSpPr>
        <p:sp>
          <p:nvSpPr>
            <p:cNvPr id="357" name="Textfeld 356"/>
            <p:cNvSpPr txBox="1"/>
            <p:nvPr/>
          </p:nvSpPr>
          <p:spPr>
            <a:xfrm>
              <a:off x="13586137" y="2753104"/>
              <a:ext cx="2872501" cy="1065208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Layout-Optimierung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Redaktion (Aktualität,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  Attraktivität)</a:t>
              </a:r>
              <a:br>
                <a:rPr lang="de-DE" sz="600" dirty="0">
                  <a:latin typeface="+mn-lt"/>
                </a:rPr>
              </a:br>
              <a:r>
                <a:rPr lang="de-DE" sz="600" dirty="0" err="1" smtClean="0">
                  <a:latin typeface="+mn-lt"/>
                </a:rPr>
                <a:t>Zielgrunppe</a:t>
              </a:r>
              <a:r>
                <a:rPr lang="de-DE" sz="600" dirty="0" smtClean="0">
                  <a:latin typeface="+mn-lt"/>
                </a:rPr>
                <a:t>:  </a:t>
              </a:r>
              <a:r>
                <a:rPr lang="de-DE" sz="600" dirty="0">
                  <a:latin typeface="+mn-lt"/>
                </a:rPr>
                <a:t>Einheimische &amp; Gäste</a:t>
              </a:r>
            </a:p>
          </p:txBody>
        </p:sp>
        <p:sp>
          <p:nvSpPr>
            <p:cNvPr id="360" name="Rectangle 10"/>
            <p:cNvSpPr>
              <a:spLocks noChangeArrowheads="1"/>
            </p:cNvSpPr>
            <p:nvPr/>
          </p:nvSpPr>
          <p:spPr bwMode="auto">
            <a:xfrm>
              <a:off x="13554369" y="2379928"/>
              <a:ext cx="2967732" cy="338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Amtsblatt &amp; Aushänge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10935630" y="2265310"/>
            <a:ext cx="1200782" cy="918348"/>
            <a:chOff x="8324358" y="2325663"/>
            <a:chExt cx="1039147" cy="918348"/>
          </a:xfrm>
        </p:grpSpPr>
        <p:sp>
          <p:nvSpPr>
            <p:cNvPr id="362" name="Textfeld 361"/>
            <p:cNvSpPr txBox="1"/>
            <p:nvPr/>
          </p:nvSpPr>
          <p:spPr>
            <a:xfrm>
              <a:off x="8324359" y="2488995"/>
              <a:ext cx="1039146" cy="755016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lIns="34482" tIns="17241" rIns="13576" bIns="17241" rtlCol="0">
              <a:spAutoFit/>
            </a:bodyPr>
            <a:lstStyle/>
            <a:p>
              <a:pPr lvl="0" defTabSz="1501775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de-DE" sz="600" dirty="0"/>
                <a:t>- </a:t>
              </a:r>
              <a:r>
                <a:rPr lang="de-DE" sz="600" dirty="0">
                  <a:latin typeface="+mn-lt"/>
                </a:rPr>
                <a:t>Vorträge von </a:t>
              </a:r>
              <a:r>
                <a:rPr lang="de-DE" sz="600" dirty="0" smtClean="0">
                  <a:latin typeface="+mn-lt"/>
                </a:rPr>
                <a:t>Anbietern im Gesundheitsbereich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Gesundheitswoche/ -messe</a:t>
              </a:r>
            </a:p>
            <a:p>
              <a:pPr lvl="0" defTabSz="1501775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de-DE" sz="600" dirty="0">
                  <a:latin typeface="+mn-lt"/>
                </a:rPr>
                <a:t>-Gesundheitstage  (Besondere Sprecher neben den Anbietern</a:t>
              </a:r>
              <a:r>
                <a:rPr lang="de-DE" sz="600" dirty="0" smtClean="0">
                  <a:latin typeface="+mn-lt"/>
                </a:rPr>
                <a:t>)</a:t>
              </a:r>
              <a:endParaRPr lang="de-DE" sz="600" dirty="0">
                <a:latin typeface="+mn-lt"/>
              </a:endParaRPr>
            </a:p>
            <a:p>
              <a:pPr lvl="0" defTabSz="1501775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de-DE" sz="600" dirty="0">
                  <a:latin typeface="+mn-lt"/>
                </a:rPr>
                <a:t>-Wechselnde </a:t>
              </a:r>
              <a:r>
                <a:rPr lang="de-DE" sz="600" dirty="0" err="1">
                  <a:latin typeface="+mn-lt"/>
                </a:rPr>
                <a:t>Entspannungs</a:t>
              </a:r>
              <a:r>
                <a:rPr lang="de-DE" sz="600" dirty="0">
                  <a:latin typeface="+mn-lt"/>
                </a:rPr>
                <a:t> -angebote im </a:t>
              </a:r>
              <a:r>
                <a:rPr lang="de-DE" sz="600" dirty="0" smtClean="0">
                  <a:latin typeface="+mn-lt"/>
                </a:rPr>
                <a:t>Rheinuferpark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endParaRPr lang="de-DE" sz="600" dirty="0">
                <a:latin typeface="+mn-lt"/>
              </a:endParaRPr>
            </a:p>
            <a:p>
              <a:pPr lvl="0" defTabSz="1501775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de-DE" sz="600" dirty="0" smtClean="0"/>
                <a:t>- Werbung </a:t>
              </a:r>
              <a:r>
                <a:rPr lang="de-DE" sz="600" dirty="0"/>
                <a:t>dafür</a:t>
              </a:r>
            </a:p>
          </p:txBody>
        </p:sp>
        <p:sp>
          <p:nvSpPr>
            <p:cNvPr id="364" name="Textfeld 363"/>
            <p:cNvSpPr txBox="1"/>
            <p:nvPr/>
          </p:nvSpPr>
          <p:spPr>
            <a:xfrm>
              <a:off x="8324358" y="2325663"/>
              <a:ext cx="1039146" cy="1579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txBody>
            <a:bodyPr wrap="square" lIns="34482" tIns="17241" rIns="34482" bIns="17241" rtlCol="0">
              <a:spAutoFit/>
            </a:bodyPr>
            <a:lstStyle/>
            <a:p>
              <a:r>
                <a:rPr lang="de-DE" sz="800" b="1" dirty="0">
                  <a:latin typeface="+mn-lt"/>
                </a:rPr>
                <a:t>Forum Gesundheit</a:t>
              </a:r>
            </a:p>
          </p:txBody>
        </p:sp>
      </p:grpSp>
      <p:sp>
        <p:nvSpPr>
          <p:cNvPr id="365" name="Textfeld 364"/>
          <p:cNvSpPr txBox="1"/>
          <p:nvPr/>
        </p:nvSpPr>
        <p:spPr>
          <a:xfrm>
            <a:off x="7212689" y="2689434"/>
            <a:ext cx="1000819" cy="403037"/>
          </a:xfrm>
          <a:prstGeom prst="rect">
            <a:avLst/>
          </a:prstGeom>
          <a:solidFill>
            <a:schemeClr val="bg1">
              <a:alpha val="54901"/>
            </a:schemeClr>
          </a:solidFill>
        </p:spPr>
        <p:txBody>
          <a:bodyPr wrap="square" lIns="34482" tIns="17241" rIns="13576" bIns="17241" rtlCol="0">
            <a:spAutoFit/>
          </a:bodyPr>
          <a:lstStyle/>
          <a:p>
            <a:r>
              <a:rPr lang="de-DE" sz="600" dirty="0">
                <a:latin typeface="+mn-lt"/>
              </a:rPr>
              <a:t>- Ansprechpartner Kliniken </a:t>
            </a:r>
            <a:br>
              <a:rPr lang="de-DE" sz="600" dirty="0">
                <a:latin typeface="+mn-lt"/>
              </a:rPr>
            </a:br>
            <a:r>
              <a:rPr lang="de-DE" sz="600" dirty="0">
                <a:latin typeface="+mn-lt"/>
              </a:rPr>
              <a:t>  Schmieder/ Jugendwerk</a:t>
            </a:r>
            <a:br>
              <a:rPr lang="de-DE" sz="600" dirty="0">
                <a:latin typeface="+mn-lt"/>
              </a:rPr>
            </a:br>
            <a:r>
              <a:rPr lang="de-DE" sz="600" dirty="0">
                <a:latin typeface="+mn-lt"/>
              </a:rPr>
              <a:t>- Kommunikation/ Info-Material</a:t>
            </a:r>
          </a:p>
        </p:txBody>
      </p:sp>
      <p:sp>
        <p:nvSpPr>
          <p:cNvPr id="366" name="Textfeld 365"/>
          <p:cNvSpPr txBox="1"/>
          <p:nvPr/>
        </p:nvSpPr>
        <p:spPr>
          <a:xfrm>
            <a:off x="7212690" y="2285609"/>
            <a:ext cx="1000818" cy="40415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lIns="34482" tIns="17241" rIns="34482" bIns="17241" rtlCol="0">
            <a:spAutoFit/>
          </a:bodyPr>
          <a:lstStyle/>
          <a:p>
            <a:r>
              <a:rPr lang="de-DE" sz="800" b="1" dirty="0">
                <a:latin typeface="+mn-lt"/>
              </a:rPr>
              <a:t>Schulungen für Angehörige von Patienten</a:t>
            </a:r>
          </a:p>
        </p:txBody>
      </p:sp>
      <p:grpSp>
        <p:nvGrpSpPr>
          <p:cNvPr id="369" name="Gruppierung 368"/>
          <p:cNvGrpSpPr/>
          <p:nvPr/>
        </p:nvGrpSpPr>
        <p:grpSpPr>
          <a:xfrm>
            <a:off x="6290623" y="2293297"/>
            <a:ext cx="896876" cy="944364"/>
            <a:chOff x="13553224" y="2120798"/>
            <a:chExt cx="2215071" cy="2367715"/>
          </a:xfrm>
        </p:grpSpPr>
        <p:sp>
          <p:nvSpPr>
            <p:cNvPr id="370" name="Textfeld 369"/>
            <p:cNvSpPr txBox="1"/>
            <p:nvPr/>
          </p:nvSpPr>
          <p:spPr>
            <a:xfrm>
              <a:off x="13553224" y="2636530"/>
              <a:ext cx="1921945" cy="1851983"/>
            </a:xfrm>
            <a:prstGeom prst="rect">
              <a:avLst/>
            </a:prstGeom>
            <a:solidFill>
              <a:schemeClr val="bg1">
                <a:alpha val="69000"/>
              </a:schemeClr>
            </a:solidFill>
          </p:spPr>
          <p:txBody>
            <a:bodyPr wrap="square" rIns="36000" rtlCol="0">
              <a:spAutoFit/>
            </a:bodyPr>
            <a:lstStyle/>
            <a:p>
              <a:endParaRPr lang="de-DE" sz="600" dirty="0" smtClean="0">
                <a:latin typeface="+mn-lt"/>
              </a:endParaRPr>
            </a:p>
            <a:p>
              <a:r>
                <a:rPr lang="de-DE" sz="600" dirty="0" smtClean="0">
                  <a:latin typeface="+mn-lt"/>
                </a:rPr>
                <a:t>- </a:t>
              </a:r>
              <a:r>
                <a:rPr lang="de-DE" sz="600" dirty="0">
                  <a:latin typeface="+mn-lt"/>
                </a:rPr>
                <a:t>Konzept Gesundheitsdorf   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  Anbieter / Kliniken / </a:t>
              </a:r>
              <a:r>
                <a:rPr lang="de-DE" sz="600" dirty="0" smtClean="0">
                  <a:latin typeface="+mn-lt"/>
                </a:rPr>
                <a:t>Ärzte/ Heilberufe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 smtClean="0">
                  <a:latin typeface="+mn-lt"/>
                </a:rPr>
                <a:t>- </a:t>
              </a:r>
              <a:r>
                <a:rPr lang="de-DE" sz="600" dirty="0">
                  <a:latin typeface="+mn-lt"/>
                </a:rPr>
                <a:t>ggf. </a:t>
              </a:r>
              <a:r>
                <a:rPr lang="de-DE" sz="600" dirty="0" smtClean="0">
                  <a:latin typeface="+mn-lt"/>
                </a:rPr>
                <a:t>Sponsorenkonzept</a:t>
              </a:r>
              <a:endParaRPr lang="de-DE" sz="600" dirty="0">
                <a:latin typeface="+mn-lt"/>
              </a:endParaRPr>
            </a:p>
          </p:txBody>
        </p:sp>
        <p:sp>
          <p:nvSpPr>
            <p:cNvPr id="374" name="Rectangle 10"/>
            <p:cNvSpPr>
              <a:spLocks noChangeArrowheads="1"/>
            </p:cNvSpPr>
            <p:nvPr/>
          </p:nvSpPr>
          <p:spPr bwMode="auto">
            <a:xfrm>
              <a:off x="13564958" y="2120798"/>
              <a:ext cx="2203337" cy="7046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Magazin </a:t>
              </a:r>
              <a:r>
                <a:rPr lang="de-DE" sz="700" b="1" dirty="0" smtClean="0">
                  <a:latin typeface="Calibri" pitchFamily="84" charset="0"/>
                </a:rPr>
                <a:t>Gesundheit/</a:t>
              </a:r>
              <a:br>
                <a:rPr lang="de-DE" sz="700" b="1" dirty="0" smtClean="0">
                  <a:latin typeface="Calibri" pitchFamily="84" charset="0"/>
                </a:rPr>
              </a:br>
              <a:r>
                <a:rPr lang="de-DE" sz="700" b="1" dirty="0" smtClean="0">
                  <a:latin typeface="Calibri" pitchFamily="84" charset="0"/>
                </a:rPr>
                <a:t>Infopost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sp>
        <p:nvSpPr>
          <p:cNvPr id="375" name="Textfeld 374"/>
          <p:cNvSpPr txBox="1"/>
          <p:nvPr/>
        </p:nvSpPr>
        <p:spPr>
          <a:xfrm>
            <a:off x="4895560" y="2677975"/>
            <a:ext cx="1328927" cy="496484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lIns="34482" tIns="17241" rIns="13576" bIns="17241" rtlCol="0">
            <a:spAutoFit/>
          </a:bodyPr>
          <a:lstStyle/>
          <a:p>
            <a:r>
              <a:rPr lang="de-DE" sz="600" dirty="0">
                <a:latin typeface="+mn-lt"/>
              </a:rPr>
              <a:t>- Patienten / Angehörige als </a:t>
            </a:r>
            <a:br>
              <a:rPr lang="de-DE" sz="600" dirty="0">
                <a:latin typeface="+mn-lt"/>
              </a:rPr>
            </a:br>
            <a:r>
              <a:rPr lang="de-DE" sz="600" dirty="0">
                <a:latin typeface="+mn-lt"/>
              </a:rPr>
              <a:t>  selbstverständlicher Teil </a:t>
            </a:r>
            <a:br>
              <a:rPr lang="de-DE" sz="600" dirty="0">
                <a:latin typeface="+mn-lt"/>
              </a:rPr>
            </a:br>
            <a:r>
              <a:rPr lang="de-DE" sz="600" dirty="0">
                <a:latin typeface="+mn-lt"/>
              </a:rPr>
              <a:t>- Angebote &amp; aktive </a:t>
            </a:r>
            <a:r>
              <a:rPr lang="de-DE" sz="600" dirty="0" smtClean="0">
                <a:latin typeface="+mn-lt"/>
              </a:rPr>
              <a:t>Kommunikation der  offenen Angebote  von allen Seiten:  Gemeinde, Vereine,  Privaten</a:t>
            </a:r>
            <a:endParaRPr lang="de-DE" sz="600" dirty="0">
              <a:latin typeface="+mn-lt"/>
            </a:endParaRPr>
          </a:p>
        </p:txBody>
      </p:sp>
      <p:sp>
        <p:nvSpPr>
          <p:cNvPr id="376" name="Rectangle 10"/>
          <p:cNvSpPr>
            <a:spLocks noChangeArrowheads="1"/>
          </p:cNvSpPr>
          <p:nvPr/>
        </p:nvSpPr>
        <p:spPr bwMode="auto">
          <a:xfrm>
            <a:off x="4899906" y="2293297"/>
            <a:ext cx="1324582" cy="384678"/>
          </a:xfrm>
          <a:prstGeom prst="rect">
            <a:avLst/>
          </a:prstGeom>
          <a:solidFill>
            <a:schemeClr val="bg1"/>
          </a:solidFill>
          <a:ln w="9525">
            <a:solidFill>
              <a:srgbClr val="70FFFE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dirty="0">
                <a:latin typeface="Calibri" pitchFamily="84" charset="0"/>
              </a:rPr>
              <a:t>Vernetzung Gemeinde mit Kliniken </a:t>
            </a:r>
          </a:p>
          <a:p>
            <a:r>
              <a:rPr lang="de-DE" sz="700" b="1" dirty="0">
                <a:latin typeface="Calibri" pitchFamily="84" charset="0"/>
              </a:rPr>
              <a:t>Schmieder / Hegau Jugendwerk</a:t>
            </a:r>
            <a:endParaRPr lang="de-DE" sz="700" b="1" u="sng" dirty="0">
              <a:latin typeface="Calibri" pitchFamily="84" charset="0"/>
            </a:endParaRPr>
          </a:p>
        </p:txBody>
      </p:sp>
      <p:sp>
        <p:nvSpPr>
          <p:cNvPr id="377" name="Rectangle 10"/>
          <p:cNvSpPr>
            <a:spLocks noChangeArrowheads="1"/>
          </p:cNvSpPr>
          <p:nvPr/>
        </p:nvSpPr>
        <p:spPr bwMode="auto">
          <a:xfrm>
            <a:off x="8510599" y="3586910"/>
            <a:ext cx="742531" cy="266444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dirty="0">
                <a:latin typeface="Calibri" pitchFamily="84" charset="0"/>
              </a:rPr>
              <a:t>Fähre Rhein</a:t>
            </a:r>
          </a:p>
          <a:p>
            <a:pPr>
              <a:buFontTx/>
              <a:buChar char="-"/>
            </a:pPr>
            <a:r>
              <a:rPr lang="de-DE" sz="700" dirty="0">
                <a:latin typeface="Calibri" pitchFamily="84" charset="0"/>
              </a:rPr>
              <a:t>Wo / Wie / Wann</a:t>
            </a:r>
          </a:p>
          <a:p>
            <a:pPr>
              <a:buFontTx/>
              <a:buChar char="-"/>
            </a:pPr>
            <a:endParaRPr lang="de-DE" sz="700" dirty="0">
              <a:latin typeface="Calibri" pitchFamily="84" charset="0"/>
            </a:endParaRPr>
          </a:p>
          <a:p>
            <a:pPr>
              <a:buFontTx/>
              <a:buChar char="-"/>
            </a:pPr>
            <a:endParaRPr lang="de-DE" sz="700" b="1" u="sng" dirty="0">
              <a:latin typeface="Calibri" pitchFamily="84" charset="0"/>
            </a:endParaRPr>
          </a:p>
        </p:txBody>
      </p:sp>
      <p:sp>
        <p:nvSpPr>
          <p:cNvPr id="378" name="Textfeld 377"/>
          <p:cNvSpPr txBox="1"/>
          <p:nvPr/>
        </p:nvSpPr>
        <p:spPr>
          <a:xfrm>
            <a:off x="10384159" y="4847493"/>
            <a:ext cx="772929" cy="311818"/>
          </a:xfrm>
          <a:prstGeom prst="rect">
            <a:avLst/>
          </a:prstGeom>
          <a:solidFill>
            <a:schemeClr val="bg1">
              <a:alpha val="54901"/>
            </a:schemeClr>
          </a:solidFill>
        </p:spPr>
        <p:txBody>
          <a:bodyPr wrap="square" lIns="34482" tIns="17241" rIns="13576" bIns="17241" rtlCol="0">
            <a:spAutoFit/>
          </a:bodyPr>
          <a:lstStyle/>
          <a:p>
            <a:r>
              <a:rPr lang="de-DE" sz="600" dirty="0">
                <a:latin typeface="+mn-lt"/>
              </a:rPr>
              <a:t>- </a:t>
            </a:r>
            <a:r>
              <a:rPr lang="de-DE" sz="600" i="1" dirty="0">
                <a:latin typeface="+mn-lt"/>
              </a:rPr>
              <a:t>Key-Note-Speaker</a:t>
            </a:r>
            <a:br>
              <a:rPr lang="de-DE" sz="600" i="1" dirty="0">
                <a:latin typeface="+mn-lt"/>
              </a:rPr>
            </a:br>
            <a:r>
              <a:rPr lang="de-DE" sz="600" i="1" dirty="0">
                <a:latin typeface="+mn-lt"/>
              </a:rPr>
              <a:t>- Gäste</a:t>
            </a:r>
            <a:br>
              <a:rPr lang="de-DE" sz="600" i="1" dirty="0">
                <a:latin typeface="+mn-lt"/>
              </a:rPr>
            </a:br>
            <a:r>
              <a:rPr lang="de-DE" sz="600" i="1" dirty="0">
                <a:latin typeface="+mn-lt"/>
              </a:rPr>
              <a:t>- Werbung</a:t>
            </a:r>
          </a:p>
        </p:txBody>
      </p:sp>
      <p:sp>
        <p:nvSpPr>
          <p:cNvPr id="380" name="Textfeld 379"/>
          <p:cNvSpPr txBox="1"/>
          <p:nvPr/>
        </p:nvSpPr>
        <p:spPr>
          <a:xfrm>
            <a:off x="10397997" y="4537494"/>
            <a:ext cx="710270" cy="28104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lIns="34482" tIns="17241" rIns="34482" bIns="17241" rtlCol="0">
            <a:spAutoFit/>
          </a:bodyPr>
          <a:lstStyle/>
          <a:p>
            <a:r>
              <a:rPr lang="de-DE" sz="800" b="1" dirty="0">
                <a:latin typeface="+mn-lt"/>
              </a:rPr>
              <a:t>Forum </a:t>
            </a:r>
            <a:r>
              <a:rPr lang="de-DE" sz="800" b="1" dirty="0" smtClean="0">
                <a:latin typeface="+mn-lt"/>
              </a:rPr>
              <a:t>Natur</a:t>
            </a:r>
          </a:p>
          <a:p>
            <a:endParaRPr lang="de-DE" sz="800" b="1" dirty="0">
              <a:latin typeface="+mn-lt"/>
            </a:endParaRPr>
          </a:p>
        </p:txBody>
      </p:sp>
      <p:sp>
        <p:nvSpPr>
          <p:cNvPr id="382" name="Textfeld 381"/>
          <p:cNvSpPr txBox="1"/>
          <p:nvPr/>
        </p:nvSpPr>
        <p:spPr>
          <a:xfrm>
            <a:off x="7566844" y="4887943"/>
            <a:ext cx="812256" cy="15792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lIns="34482" tIns="17241" rIns="34482" bIns="17241" rtlCol="0">
            <a:spAutoFit/>
          </a:bodyPr>
          <a:lstStyle/>
          <a:p>
            <a:r>
              <a:rPr lang="de-DE" sz="800" b="1" i="1" dirty="0">
                <a:latin typeface="+mn-lt"/>
              </a:rPr>
              <a:t>Forum Tourismus</a:t>
            </a:r>
          </a:p>
        </p:txBody>
      </p:sp>
      <p:grpSp>
        <p:nvGrpSpPr>
          <p:cNvPr id="384" name="Gruppierung 383"/>
          <p:cNvGrpSpPr/>
          <p:nvPr/>
        </p:nvGrpSpPr>
        <p:grpSpPr>
          <a:xfrm>
            <a:off x="7509693" y="3602456"/>
            <a:ext cx="983487" cy="1310383"/>
            <a:chOff x="13296707" y="1463426"/>
            <a:chExt cx="2466498" cy="2701797"/>
          </a:xfrm>
        </p:grpSpPr>
        <p:sp>
          <p:nvSpPr>
            <p:cNvPr id="385" name="Textfeld 384"/>
            <p:cNvSpPr txBox="1"/>
            <p:nvPr/>
          </p:nvSpPr>
          <p:spPr>
            <a:xfrm>
              <a:off x="13385051" y="2091808"/>
              <a:ext cx="2378154" cy="1903757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Fokus: Gesundheit &amp; Natur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Verkehrs- / Anreisekonzept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  (Bahn, Auto, Fahrrad)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</a:t>
              </a:r>
              <a:r>
                <a:rPr lang="de-DE" sz="600" dirty="0" err="1">
                  <a:latin typeface="+mn-lt"/>
                </a:rPr>
                <a:t>Kurzparkerzone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Hotels / Gast- / Ferienhäuser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Werbung in D &amp; CH</a:t>
              </a:r>
            </a:p>
          </p:txBody>
        </p:sp>
        <p:cxnSp>
          <p:nvCxnSpPr>
            <p:cNvPr id="392" name="Gerade Verbindung 391"/>
            <p:cNvCxnSpPr/>
            <p:nvPr/>
          </p:nvCxnSpPr>
          <p:spPr>
            <a:xfrm>
              <a:off x="13317877" y="2532062"/>
              <a:ext cx="0" cy="1633161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6" name="Rectangle 10"/>
            <p:cNvSpPr>
              <a:spLocks noChangeArrowheads="1"/>
            </p:cNvSpPr>
            <p:nvPr/>
          </p:nvSpPr>
          <p:spPr bwMode="auto">
            <a:xfrm>
              <a:off x="13296707" y="1463426"/>
              <a:ext cx="2420488" cy="5729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Tourismus-</a:t>
              </a:r>
              <a:r>
                <a:rPr lang="de-DE" sz="700" b="1" dirty="0" smtClean="0">
                  <a:latin typeface="Calibri" pitchFamily="84" charset="0"/>
                </a:rPr>
                <a:t>/</a:t>
              </a:r>
            </a:p>
            <a:p>
              <a:r>
                <a:rPr lang="de-DE" sz="700" b="1" dirty="0" smtClean="0">
                  <a:latin typeface="Calibri" pitchFamily="84" charset="0"/>
                </a:rPr>
                <a:t> </a:t>
              </a:r>
              <a:r>
                <a:rPr lang="de-DE" sz="700" b="1" dirty="0">
                  <a:latin typeface="Calibri" pitchFamily="84" charset="0"/>
                </a:rPr>
                <a:t>Urlaubs-Konzept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397" name="Gruppierung 396"/>
          <p:cNvGrpSpPr/>
          <p:nvPr/>
        </p:nvGrpSpPr>
        <p:grpSpPr>
          <a:xfrm>
            <a:off x="9323041" y="3602456"/>
            <a:ext cx="864727" cy="835745"/>
            <a:chOff x="13564957" y="2357423"/>
            <a:chExt cx="1992960" cy="1723171"/>
          </a:xfrm>
        </p:grpSpPr>
        <p:sp>
          <p:nvSpPr>
            <p:cNvPr id="404" name="Textfeld 403"/>
            <p:cNvSpPr txBox="1"/>
            <p:nvPr/>
          </p:nvSpPr>
          <p:spPr>
            <a:xfrm>
              <a:off x="13564957" y="2747964"/>
              <a:ext cx="1992960" cy="1332630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Erfassung / Instandhaltung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versch. (Themen-</a:t>
              </a:r>
              <a:r>
                <a:rPr lang="de-DE" sz="600" dirty="0" smtClean="0">
                  <a:latin typeface="+mn-lt"/>
                </a:rPr>
                <a:t>) Routen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Vernetzung mit Angeboten</a:t>
              </a:r>
            </a:p>
          </p:txBody>
        </p:sp>
        <p:cxnSp>
          <p:nvCxnSpPr>
            <p:cNvPr id="405" name="Gerade Verbindung 404"/>
            <p:cNvCxnSpPr/>
            <p:nvPr/>
          </p:nvCxnSpPr>
          <p:spPr>
            <a:xfrm>
              <a:off x="13564957" y="2760662"/>
              <a:ext cx="2" cy="894498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7" name="Rectangle 10"/>
            <p:cNvSpPr>
              <a:spLocks noChangeArrowheads="1"/>
            </p:cNvSpPr>
            <p:nvPr/>
          </p:nvSpPr>
          <p:spPr bwMode="auto">
            <a:xfrm>
              <a:off x="13575826" y="2357423"/>
              <a:ext cx="1982090" cy="3595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Wanderwege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sp>
        <p:nvSpPr>
          <p:cNvPr id="408" name="Rectangle 10"/>
          <p:cNvSpPr>
            <a:spLocks noChangeArrowheads="1"/>
          </p:cNvSpPr>
          <p:nvPr/>
        </p:nvSpPr>
        <p:spPr bwMode="auto">
          <a:xfrm>
            <a:off x="11091433" y="3644986"/>
            <a:ext cx="1044979" cy="34025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dirty="0">
                <a:latin typeface="Calibri" pitchFamily="84" charset="0"/>
              </a:rPr>
              <a:t>Wegleitsystem / </a:t>
            </a:r>
            <a:br>
              <a:rPr lang="de-DE" sz="700" b="1" dirty="0">
                <a:latin typeface="Calibri" pitchFamily="84" charset="0"/>
              </a:rPr>
            </a:br>
            <a:r>
              <a:rPr lang="de-DE" sz="700" b="1" dirty="0">
                <a:latin typeface="Calibri" pitchFamily="84" charset="0"/>
              </a:rPr>
              <a:t>Wanderweg-Beschilderung</a:t>
            </a:r>
            <a:endParaRPr lang="de-DE" sz="700" b="1" u="sng" dirty="0">
              <a:latin typeface="Calibri" pitchFamily="84" charset="0"/>
            </a:endParaRPr>
          </a:p>
        </p:txBody>
      </p:sp>
      <p:grpSp>
        <p:nvGrpSpPr>
          <p:cNvPr id="409" name="Gruppierung 408"/>
          <p:cNvGrpSpPr/>
          <p:nvPr/>
        </p:nvGrpSpPr>
        <p:grpSpPr>
          <a:xfrm>
            <a:off x="6628509" y="3998307"/>
            <a:ext cx="828053" cy="1273352"/>
            <a:chOff x="13522620" y="2188734"/>
            <a:chExt cx="2081214" cy="2036765"/>
          </a:xfrm>
        </p:grpSpPr>
        <p:sp>
          <p:nvSpPr>
            <p:cNvPr id="410" name="Textfeld 409"/>
            <p:cNvSpPr txBox="1"/>
            <p:nvPr/>
          </p:nvSpPr>
          <p:spPr>
            <a:xfrm>
              <a:off x="13582707" y="2600915"/>
              <a:ext cx="1999826" cy="1624584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 smtClean="0">
                  <a:latin typeface="+mn-lt"/>
                </a:rPr>
                <a:t>-</a:t>
              </a:r>
              <a:r>
                <a:rPr lang="de-DE" sz="600" dirty="0" err="1" smtClean="0">
                  <a:latin typeface="+mn-lt"/>
                </a:rPr>
                <a:t>Kronenbrunnnen</a:t>
              </a:r>
              <a:r>
                <a:rPr lang="de-DE" sz="600" dirty="0" smtClean="0">
                  <a:latin typeface="+mn-lt"/>
                </a:rPr>
                <a:t>-platz (Nutzbarkeit, dunkles Dach)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 smtClean="0">
                  <a:latin typeface="+mn-lt"/>
                </a:rPr>
                <a:t>-Waldparkplatz </a:t>
              </a:r>
            </a:p>
            <a:p>
              <a:r>
                <a:rPr lang="de-DE" sz="600" dirty="0" smtClean="0">
                  <a:latin typeface="+mn-lt"/>
                </a:rPr>
                <a:t>- ggf. Unterstützung  von </a:t>
              </a:r>
              <a:r>
                <a:rPr lang="de-DE" sz="600" dirty="0" err="1" smtClean="0">
                  <a:latin typeface="+mn-lt"/>
                </a:rPr>
                <a:t>Barrierefreiiheit</a:t>
              </a:r>
              <a:r>
                <a:rPr lang="de-DE" sz="600" dirty="0" smtClean="0">
                  <a:latin typeface="+mn-lt"/>
                </a:rPr>
                <a:t> im Gastgewerbe, und Einzelhandel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 smtClean="0">
                  <a:latin typeface="+mn-lt"/>
                </a:rPr>
                <a:t>- </a:t>
              </a:r>
              <a:r>
                <a:rPr lang="de-DE" sz="600" dirty="0">
                  <a:latin typeface="+mn-lt"/>
                </a:rPr>
                <a:t>ggf. </a:t>
              </a:r>
              <a:r>
                <a:rPr lang="de-DE" sz="600" dirty="0" smtClean="0">
                  <a:latin typeface="+mn-lt"/>
                </a:rPr>
                <a:t>Förder-mittel   Anträge</a:t>
              </a:r>
              <a:endParaRPr lang="de-DE" sz="600" dirty="0">
                <a:latin typeface="+mn-lt"/>
              </a:endParaRPr>
            </a:p>
          </p:txBody>
        </p:sp>
        <p:cxnSp>
          <p:nvCxnSpPr>
            <p:cNvPr id="411" name="Gerade Verbindung 410"/>
            <p:cNvCxnSpPr/>
            <p:nvPr/>
          </p:nvCxnSpPr>
          <p:spPr>
            <a:xfrm>
              <a:off x="13564957" y="2760662"/>
              <a:ext cx="2" cy="894498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2" name="Rectangle 10"/>
            <p:cNvSpPr>
              <a:spLocks noChangeArrowheads="1"/>
            </p:cNvSpPr>
            <p:nvPr/>
          </p:nvSpPr>
          <p:spPr bwMode="auto">
            <a:xfrm>
              <a:off x="13522620" y="2188734"/>
              <a:ext cx="2081214" cy="40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 smtClean="0">
                  <a:latin typeface="Calibri" pitchFamily="84" charset="0"/>
                </a:rPr>
                <a:t>Ortskern-Sanierung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799178" y="3575748"/>
            <a:ext cx="894080" cy="1345778"/>
            <a:chOff x="4799178" y="3837958"/>
            <a:chExt cx="894080" cy="1345778"/>
          </a:xfrm>
        </p:grpSpPr>
        <p:sp>
          <p:nvSpPr>
            <p:cNvPr id="415" name="Textfeld 414"/>
            <p:cNvSpPr txBox="1"/>
            <p:nvPr/>
          </p:nvSpPr>
          <p:spPr>
            <a:xfrm>
              <a:off x="4845353" y="4133255"/>
              <a:ext cx="847905" cy="1050481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</p:spPr>
          <p:txBody>
            <a:bodyPr wrap="square" lIns="34482" tIns="17241" rIns="13576" bIns="17241" rtlCol="0">
              <a:spAutoFit/>
            </a:bodyPr>
            <a:lstStyle/>
            <a:p>
              <a:r>
                <a:rPr lang="de-DE" sz="600" dirty="0">
                  <a:latin typeface="+mn-lt"/>
                </a:rPr>
                <a:t>- Highlights (</a:t>
              </a:r>
              <a:r>
                <a:rPr lang="de-DE" sz="600" dirty="0" smtClean="0">
                  <a:latin typeface="+mn-lt"/>
                </a:rPr>
                <a:t>Jahreszeiten)</a:t>
              </a:r>
              <a:br>
                <a:rPr lang="de-DE" sz="600" dirty="0" smtClean="0">
                  <a:latin typeface="+mn-lt"/>
                </a:rPr>
              </a:br>
              <a:r>
                <a:rPr lang="de-DE" sz="600" dirty="0" smtClean="0">
                  <a:latin typeface="+mn-lt"/>
                </a:rPr>
                <a:t>- Naturführungen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Jahreseventplan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Vernetzung mit Kliniken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Vernetzung mit Partnern </a:t>
              </a:r>
              <a:r>
                <a:rPr lang="de-DE" sz="600" dirty="0" smtClean="0">
                  <a:latin typeface="+mn-lt"/>
                </a:rPr>
                <a:t> 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  der Region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Bioladen </a:t>
              </a:r>
              <a:r>
                <a:rPr lang="de-DE" sz="600" dirty="0" smtClean="0">
                  <a:latin typeface="+mn-lt"/>
                </a:rPr>
                <a:t>/Wochenmarkt</a:t>
              </a:r>
              <a:r>
                <a:rPr lang="de-DE" sz="600" dirty="0">
                  <a:latin typeface="+mn-lt"/>
                </a:rPr>
                <a:t/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Gesundheitswochen</a:t>
              </a:r>
              <a:br>
                <a:rPr lang="de-DE" sz="600" dirty="0">
                  <a:latin typeface="+mn-lt"/>
                </a:rPr>
              </a:br>
              <a:r>
                <a:rPr lang="de-DE" sz="600" dirty="0">
                  <a:latin typeface="+mn-lt"/>
                </a:rPr>
                <a:t>- Cap-Laden</a:t>
              </a:r>
            </a:p>
          </p:txBody>
        </p:sp>
        <p:sp>
          <p:nvSpPr>
            <p:cNvPr id="416" name="Rectangle 10"/>
            <p:cNvSpPr>
              <a:spLocks noChangeArrowheads="1"/>
            </p:cNvSpPr>
            <p:nvPr/>
          </p:nvSpPr>
          <p:spPr bwMode="auto">
            <a:xfrm>
              <a:off x="4799178" y="3837958"/>
              <a:ext cx="847905" cy="3078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 lIns="34482" tIns="17241" rIns="34482" bIns="17241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Konzept</a:t>
              </a:r>
              <a:br>
                <a:rPr lang="de-DE" sz="700" b="1" dirty="0">
                  <a:latin typeface="Calibri" pitchFamily="84" charset="0"/>
                </a:rPr>
              </a:br>
              <a:r>
                <a:rPr lang="de-DE" sz="700" b="1" dirty="0">
                  <a:latin typeface="Calibri" pitchFamily="84" charset="0"/>
                </a:rPr>
                <a:t>Ausflüge / Angebote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6621702" y="3471619"/>
            <a:ext cx="959020" cy="567887"/>
            <a:chOff x="6635580" y="3602172"/>
            <a:chExt cx="959020" cy="567887"/>
          </a:xfrm>
        </p:grpSpPr>
        <p:sp>
          <p:nvSpPr>
            <p:cNvPr id="414" name="Rectangle 10"/>
            <p:cNvSpPr>
              <a:spLocks noChangeArrowheads="1"/>
            </p:cNvSpPr>
            <p:nvPr/>
          </p:nvSpPr>
          <p:spPr bwMode="auto">
            <a:xfrm>
              <a:off x="6642387" y="3602172"/>
              <a:ext cx="952213" cy="2688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 lIns="34482" tIns="17241" rIns="34482" bIns="17241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Konzept</a:t>
              </a:r>
              <a:br>
                <a:rPr lang="de-DE" sz="700" b="1" dirty="0">
                  <a:latin typeface="Calibri" pitchFamily="84" charset="0"/>
                </a:rPr>
              </a:br>
              <a:r>
                <a:rPr lang="de-DE" sz="700" b="1" dirty="0">
                  <a:latin typeface="Calibri" pitchFamily="84" charset="0"/>
                </a:rPr>
                <a:t>Barrierefreies </a:t>
              </a:r>
              <a:r>
                <a:rPr lang="de-DE" sz="700" b="1" dirty="0" smtClean="0">
                  <a:latin typeface="Calibri" pitchFamily="84" charset="0"/>
                </a:rPr>
                <a:t>Gailingen</a:t>
              </a:r>
              <a:br>
                <a:rPr lang="de-DE" sz="700" b="1" dirty="0" smtClean="0">
                  <a:latin typeface="Calibri" pitchFamily="84" charset="0"/>
                </a:rPr>
              </a:br>
              <a:endParaRPr lang="de-DE" sz="700" b="1" dirty="0">
                <a:latin typeface="Calibri" pitchFamily="84" charset="0"/>
              </a:endParaRPr>
            </a:p>
            <a:p>
              <a:pPr>
                <a:buFontTx/>
                <a:buChar char="-"/>
              </a:pPr>
              <a:endParaRPr lang="de-DE" sz="700" b="1" u="sng" dirty="0">
                <a:latin typeface="Calibri" pitchFamily="84" charset="0"/>
              </a:endParaRPr>
            </a:p>
          </p:txBody>
        </p:sp>
        <p:sp>
          <p:nvSpPr>
            <p:cNvPr id="417" name="Textfeld 416"/>
            <p:cNvSpPr txBox="1"/>
            <p:nvPr/>
          </p:nvSpPr>
          <p:spPr>
            <a:xfrm>
              <a:off x="6635580" y="3858241"/>
              <a:ext cx="931264" cy="311818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lIns="34482" tIns="17241" rIns="13576" bIns="17241" rtlCol="0">
              <a:spAutoFit/>
            </a:bodyPr>
            <a:lstStyle/>
            <a:p>
              <a:r>
                <a:rPr lang="de-DE" sz="600" dirty="0" smtClean="0"/>
                <a:t>-Barrierefreiheit im gesamten öffentlichen Raum </a:t>
              </a:r>
              <a:endParaRPr lang="de-DE" sz="600" i="1" dirty="0">
                <a:latin typeface="+mn-lt"/>
              </a:endParaRPr>
            </a:p>
          </p:txBody>
        </p:sp>
      </p:grpSp>
      <p:sp>
        <p:nvSpPr>
          <p:cNvPr id="418" name="Rectangle 10"/>
          <p:cNvSpPr>
            <a:spLocks noChangeArrowheads="1"/>
          </p:cNvSpPr>
          <p:nvPr/>
        </p:nvSpPr>
        <p:spPr bwMode="auto">
          <a:xfrm>
            <a:off x="10209218" y="3616101"/>
            <a:ext cx="870717" cy="208449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dirty="0">
                <a:latin typeface="Calibri" pitchFamily="84" charset="0"/>
              </a:rPr>
              <a:t>Tourismus-Broschüre</a:t>
            </a:r>
            <a:endParaRPr lang="de-DE" sz="700" b="1" u="sng" dirty="0">
              <a:latin typeface="Calibri" pitchFamily="84" charset="0"/>
            </a:endParaRPr>
          </a:p>
        </p:txBody>
      </p:sp>
      <p:sp>
        <p:nvSpPr>
          <p:cNvPr id="419" name="Rectangle 10"/>
          <p:cNvSpPr>
            <a:spLocks noChangeArrowheads="1"/>
          </p:cNvSpPr>
          <p:nvPr/>
        </p:nvSpPr>
        <p:spPr bwMode="auto">
          <a:xfrm>
            <a:off x="9388985" y="6101694"/>
            <a:ext cx="737554" cy="3516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i="1" dirty="0">
                <a:latin typeface="Calibri" pitchFamily="84" charset="0"/>
              </a:rPr>
              <a:t>Eventidee:</a:t>
            </a:r>
            <a:br>
              <a:rPr lang="de-DE" sz="700" b="1" i="1" dirty="0">
                <a:latin typeface="Calibri" pitchFamily="84" charset="0"/>
              </a:rPr>
            </a:br>
            <a:r>
              <a:rPr lang="de-DE" sz="700" b="1" i="1" dirty="0">
                <a:latin typeface="Calibri" pitchFamily="84" charset="0"/>
              </a:rPr>
              <a:t>Rhein-Leuchten</a:t>
            </a:r>
            <a:endParaRPr lang="de-DE" sz="700" b="1" i="1" u="sng" dirty="0">
              <a:latin typeface="Calibri" pitchFamily="84" charset="0"/>
            </a:endParaRPr>
          </a:p>
        </p:txBody>
      </p:sp>
      <p:sp>
        <p:nvSpPr>
          <p:cNvPr id="420" name="Textfeld 419"/>
          <p:cNvSpPr txBox="1"/>
          <p:nvPr/>
        </p:nvSpPr>
        <p:spPr>
          <a:xfrm>
            <a:off x="9393504" y="6428011"/>
            <a:ext cx="690703" cy="404151"/>
          </a:xfrm>
          <a:prstGeom prst="rect">
            <a:avLst/>
          </a:prstGeom>
          <a:solidFill>
            <a:schemeClr val="bg1">
              <a:alpha val="54901"/>
            </a:schemeClr>
          </a:solidFill>
        </p:spPr>
        <p:txBody>
          <a:bodyPr wrap="square" lIns="34482" tIns="17241" rIns="13576" bIns="17241" rtlCol="0">
            <a:spAutoFit/>
          </a:bodyPr>
          <a:lstStyle/>
          <a:p>
            <a:r>
              <a:rPr lang="de-DE" sz="600" i="1" dirty="0">
                <a:latin typeface="+mn-lt"/>
              </a:rPr>
              <a:t>- Lichter-Spektakel</a:t>
            </a:r>
            <a:br>
              <a:rPr lang="de-DE" sz="600" i="1" dirty="0">
                <a:latin typeface="+mn-lt"/>
              </a:rPr>
            </a:br>
            <a:r>
              <a:rPr lang="de-DE" sz="600" i="1" dirty="0">
                <a:latin typeface="+mn-lt"/>
              </a:rPr>
              <a:t>- regionale Speisen</a:t>
            </a:r>
            <a:br>
              <a:rPr lang="de-DE" sz="600" i="1" dirty="0">
                <a:latin typeface="+mn-lt"/>
              </a:rPr>
            </a:br>
            <a:r>
              <a:rPr lang="de-DE" sz="600" i="1" dirty="0">
                <a:latin typeface="+mn-lt"/>
              </a:rPr>
              <a:t>  und Getränke</a:t>
            </a:r>
            <a:br>
              <a:rPr lang="de-DE" sz="600" i="1" dirty="0">
                <a:latin typeface="+mn-lt"/>
              </a:rPr>
            </a:br>
            <a:r>
              <a:rPr lang="de-DE" sz="600" i="1" dirty="0">
                <a:latin typeface="+mn-lt"/>
              </a:rPr>
              <a:t>- Publicity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4904565" y="5271659"/>
            <a:ext cx="2705255" cy="684077"/>
            <a:chOff x="4904565" y="5271659"/>
            <a:chExt cx="2705255" cy="684077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4904565" y="5271659"/>
              <a:ext cx="1067166" cy="684077"/>
              <a:chOff x="4879810" y="5620156"/>
              <a:chExt cx="1067166" cy="684077"/>
            </a:xfrm>
          </p:grpSpPr>
          <p:sp>
            <p:nvSpPr>
              <p:cNvPr id="421" name="Textfeld 420"/>
              <p:cNvSpPr txBox="1"/>
              <p:nvPr/>
            </p:nvSpPr>
            <p:spPr>
              <a:xfrm>
                <a:off x="4879810" y="5901196"/>
                <a:ext cx="1067166" cy="403037"/>
              </a:xfrm>
              <a:prstGeom prst="rect">
                <a:avLst/>
              </a:prstGeom>
              <a:solidFill>
                <a:schemeClr val="bg1">
                  <a:alpha val="54901"/>
                </a:schemeClr>
              </a:solidFill>
            </p:spPr>
            <p:txBody>
              <a:bodyPr wrap="square" lIns="34482" tIns="17241" rIns="13576" bIns="17241" rtlCol="0">
                <a:spAutoFit/>
              </a:bodyPr>
              <a:lstStyle/>
              <a:p>
                <a:r>
                  <a:rPr lang="de-DE" sz="600" i="1" dirty="0" smtClean="0">
                    <a:latin typeface="+mn-lt"/>
                  </a:rPr>
                  <a:t>- Besitzer / Nachfolger?  </a:t>
                </a:r>
                <a:br>
                  <a:rPr lang="de-DE" sz="600" i="1" dirty="0" smtClean="0">
                    <a:latin typeface="+mn-lt"/>
                  </a:rPr>
                </a:br>
                <a:r>
                  <a:rPr lang="de-DE" sz="600" i="1" dirty="0" smtClean="0">
                    <a:latin typeface="+mn-lt"/>
                  </a:rPr>
                  <a:t>- Vernetzung Angebote mit Kliniken</a:t>
                </a:r>
                <a:br>
                  <a:rPr lang="de-DE" sz="600" i="1" dirty="0" smtClean="0">
                    <a:latin typeface="+mn-lt"/>
                  </a:rPr>
                </a:br>
                <a:r>
                  <a:rPr lang="de-DE" sz="600" i="1" dirty="0" smtClean="0">
                    <a:latin typeface="+mn-lt"/>
                  </a:rPr>
                  <a:t>- Qualität / Attraktivität</a:t>
                </a:r>
                <a:endParaRPr lang="de-DE" sz="600" i="1" dirty="0">
                  <a:latin typeface="+mn-lt"/>
                </a:endParaRPr>
              </a:p>
            </p:txBody>
          </p:sp>
          <p:sp>
            <p:nvSpPr>
              <p:cNvPr id="422" name="Textfeld 421"/>
              <p:cNvSpPr txBox="1"/>
              <p:nvPr/>
            </p:nvSpPr>
            <p:spPr>
              <a:xfrm>
                <a:off x="4899061" y="5620156"/>
                <a:ext cx="883242" cy="281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FFFE"/>
                </a:solidFill>
              </a:ln>
            </p:spPr>
            <p:txBody>
              <a:bodyPr wrap="square" lIns="34482" tIns="17241" rIns="34482" bIns="17241" rtlCol="0">
                <a:spAutoFit/>
              </a:bodyPr>
              <a:lstStyle/>
              <a:p>
                <a:r>
                  <a:rPr lang="de-DE" sz="800" b="1" i="1" dirty="0">
                    <a:latin typeface="+mn-lt"/>
                  </a:rPr>
                  <a:t>Einzelhandels- und</a:t>
                </a:r>
                <a:br>
                  <a:rPr lang="de-DE" sz="800" b="1" i="1" dirty="0">
                    <a:latin typeface="+mn-lt"/>
                  </a:rPr>
                </a:br>
                <a:r>
                  <a:rPr lang="de-DE" sz="800" b="1" i="1" dirty="0" err="1">
                    <a:latin typeface="+mn-lt"/>
                  </a:rPr>
                  <a:t>Gastro</a:t>
                </a:r>
                <a:r>
                  <a:rPr lang="de-DE" sz="800" b="1" i="1" dirty="0">
                    <a:latin typeface="+mn-lt"/>
                  </a:rPr>
                  <a:t>-Konzept</a:t>
                </a:r>
              </a:p>
            </p:txBody>
          </p:sp>
        </p:grpSp>
        <p:sp>
          <p:nvSpPr>
            <p:cNvPr id="423" name="Rectangle 10"/>
            <p:cNvSpPr>
              <a:spLocks noChangeArrowheads="1"/>
            </p:cNvSpPr>
            <p:nvPr/>
          </p:nvSpPr>
          <p:spPr bwMode="auto">
            <a:xfrm>
              <a:off x="6071461" y="5280049"/>
              <a:ext cx="644969" cy="2810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34482" tIns="17241" rIns="34482" bIns="17241">
              <a:prstTxWarp prst="textNoShape">
                <a:avLst/>
              </a:prstTxWarp>
            </a:bodyPr>
            <a:lstStyle/>
            <a:p>
              <a:r>
                <a:rPr lang="de-DE" sz="700" b="1" i="1" dirty="0" err="1">
                  <a:latin typeface="Calibri" pitchFamily="84" charset="0"/>
                </a:rPr>
                <a:t>Gastro</a:t>
              </a:r>
              <a:r>
                <a:rPr lang="de-DE" sz="700" b="1" i="1" dirty="0">
                  <a:latin typeface="Calibri" pitchFamily="84" charset="0"/>
                </a:rPr>
                <a:t>-Guid</a:t>
              </a:r>
              <a:r>
                <a:rPr lang="de-DE" sz="700" b="1" dirty="0">
                  <a:latin typeface="Calibri" pitchFamily="84" charset="0"/>
                </a:rPr>
                <a:t>e</a:t>
              </a:r>
              <a:endParaRPr lang="de-DE" sz="700" b="1" u="sng" dirty="0">
                <a:latin typeface="Calibri" pitchFamily="84" charset="0"/>
              </a:endParaRPr>
            </a:p>
          </p:txBody>
        </p:sp>
        <p:sp>
          <p:nvSpPr>
            <p:cNvPr id="424" name="Textfeld 423"/>
            <p:cNvSpPr txBox="1"/>
            <p:nvPr/>
          </p:nvSpPr>
          <p:spPr>
            <a:xfrm>
              <a:off x="6815558" y="5280049"/>
              <a:ext cx="794262" cy="281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txBody>
            <a:bodyPr wrap="square" lIns="34482" tIns="17241" rIns="34482" bIns="17241" rtlCol="0">
              <a:spAutoFit/>
            </a:bodyPr>
            <a:lstStyle/>
            <a:p>
              <a:r>
                <a:rPr lang="de-DE" sz="800" b="1" i="1" dirty="0">
                  <a:latin typeface="+mn-lt"/>
                </a:rPr>
                <a:t>Schulungen</a:t>
              </a:r>
              <a:br>
                <a:rPr lang="de-DE" sz="800" b="1" i="1" dirty="0">
                  <a:latin typeface="+mn-lt"/>
                </a:rPr>
              </a:br>
              <a:r>
                <a:rPr lang="de-DE" sz="800" b="1" i="1" dirty="0">
                  <a:latin typeface="+mn-lt"/>
                </a:rPr>
                <a:t>EH / </a:t>
              </a:r>
              <a:r>
                <a:rPr lang="de-DE" sz="800" b="1" i="1" dirty="0" err="1">
                  <a:latin typeface="+mn-lt"/>
                </a:rPr>
                <a:t>Gastro</a:t>
              </a:r>
              <a:endParaRPr lang="de-DE" sz="800" b="1" i="1" dirty="0">
                <a:latin typeface="+mn-lt"/>
              </a:endParaRPr>
            </a:p>
          </p:txBody>
        </p:sp>
      </p:grpSp>
      <p:sp>
        <p:nvSpPr>
          <p:cNvPr id="438" name="Rectangle 10"/>
          <p:cNvSpPr>
            <a:spLocks noChangeArrowheads="1"/>
          </p:cNvSpPr>
          <p:nvPr/>
        </p:nvSpPr>
        <p:spPr bwMode="auto">
          <a:xfrm>
            <a:off x="4622176" y="1769873"/>
            <a:ext cx="282971" cy="339114"/>
          </a:xfrm>
          <a:prstGeom prst="rect">
            <a:avLst/>
          </a:prstGeom>
          <a:solidFill>
            <a:srgbClr val="FF0000">
              <a:alpha val="54901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34482" tIns="17241" rIns="34482" bIns="17241" anchor="ctr"/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+mn-lt"/>
                <a:ea typeface="+mn-ea"/>
                <a:cs typeface="+mn-cs"/>
              </a:rPr>
              <a:t>1</a:t>
            </a:r>
            <a:endParaRPr lang="de-DE" dirty="0">
              <a:latin typeface="+mn-lt"/>
              <a:ea typeface="+mn-ea"/>
              <a:cs typeface="+mn-cs"/>
            </a:endParaRPr>
          </a:p>
        </p:txBody>
      </p:sp>
      <p:sp>
        <p:nvSpPr>
          <p:cNvPr id="439" name="Rectangle 10"/>
          <p:cNvSpPr>
            <a:spLocks noChangeArrowheads="1"/>
          </p:cNvSpPr>
          <p:nvPr/>
        </p:nvSpPr>
        <p:spPr bwMode="auto">
          <a:xfrm>
            <a:off x="4622175" y="2963220"/>
            <a:ext cx="271208" cy="364633"/>
          </a:xfrm>
          <a:prstGeom prst="rect">
            <a:avLst/>
          </a:prstGeom>
          <a:solidFill>
            <a:srgbClr val="FF0000">
              <a:alpha val="54901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34482" tIns="17241" rIns="34482" bIns="17241" anchor="ctr"/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440" name="Rectangle 10"/>
          <p:cNvSpPr>
            <a:spLocks noChangeArrowheads="1"/>
          </p:cNvSpPr>
          <p:nvPr/>
        </p:nvSpPr>
        <p:spPr bwMode="auto">
          <a:xfrm>
            <a:off x="4622176" y="4869669"/>
            <a:ext cx="279498" cy="342557"/>
          </a:xfrm>
          <a:prstGeom prst="rect">
            <a:avLst/>
          </a:prstGeom>
          <a:solidFill>
            <a:srgbClr val="FF0000">
              <a:alpha val="54901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34482" tIns="17241" rIns="34482" bIns="17241" anchor="ctr"/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441" name="Rectangle 10"/>
          <p:cNvSpPr>
            <a:spLocks noChangeArrowheads="1"/>
          </p:cNvSpPr>
          <p:nvPr/>
        </p:nvSpPr>
        <p:spPr bwMode="auto">
          <a:xfrm>
            <a:off x="4617557" y="5748818"/>
            <a:ext cx="263886" cy="342124"/>
          </a:xfrm>
          <a:prstGeom prst="rect">
            <a:avLst/>
          </a:prstGeom>
          <a:solidFill>
            <a:srgbClr val="FF0000">
              <a:alpha val="54901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34482" tIns="17241" rIns="34482" bIns="17241" anchor="ctr"/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442" name="Rectangle 10"/>
          <p:cNvSpPr>
            <a:spLocks noChangeArrowheads="1"/>
          </p:cNvSpPr>
          <p:nvPr/>
        </p:nvSpPr>
        <p:spPr bwMode="auto">
          <a:xfrm>
            <a:off x="4624411" y="6662269"/>
            <a:ext cx="270317" cy="364633"/>
          </a:xfrm>
          <a:prstGeom prst="rect">
            <a:avLst/>
          </a:prstGeom>
          <a:solidFill>
            <a:srgbClr val="FF0000">
              <a:alpha val="54901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34482" tIns="17241" rIns="34482" bIns="17241" anchor="ctr"/>
          <a:lstStyle/>
          <a:p>
            <a:pPr defTabSz="5664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5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4908187" y="6104906"/>
            <a:ext cx="4414854" cy="895762"/>
            <a:chOff x="4933086" y="6545453"/>
            <a:chExt cx="4414854" cy="895762"/>
          </a:xfrm>
        </p:grpSpPr>
        <p:sp>
          <p:nvSpPr>
            <p:cNvPr id="426" name="Rectangle 10"/>
            <p:cNvSpPr>
              <a:spLocks noChangeArrowheads="1"/>
            </p:cNvSpPr>
            <p:nvPr/>
          </p:nvSpPr>
          <p:spPr bwMode="auto">
            <a:xfrm>
              <a:off x="6498974" y="6545453"/>
              <a:ext cx="899370" cy="1980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34482" tIns="17241" rIns="34482" bIns="17241">
              <a:prstTxWarp prst="textNoShape">
                <a:avLst/>
              </a:prstTxWarp>
            </a:bodyPr>
            <a:lstStyle/>
            <a:p>
              <a:r>
                <a:rPr lang="de-DE" sz="700" b="1" i="1" dirty="0" smtClean="0">
                  <a:latin typeface="Calibri" pitchFamily="84" charset="0"/>
                </a:rPr>
                <a:t>Blumen-Wettbewerb</a:t>
              </a:r>
              <a:endParaRPr lang="de-DE" sz="700" b="1" i="1" u="sng" dirty="0">
                <a:latin typeface="Calibri" pitchFamily="84" charset="0"/>
              </a:endParaRPr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7445967" y="6561763"/>
              <a:ext cx="862885" cy="879452"/>
              <a:chOff x="7445967" y="6561763"/>
              <a:chExt cx="862885" cy="879452"/>
            </a:xfrm>
          </p:grpSpPr>
          <p:sp>
            <p:nvSpPr>
              <p:cNvPr id="427" name="Textfeld 426"/>
              <p:cNvSpPr txBox="1"/>
              <p:nvPr/>
            </p:nvSpPr>
            <p:spPr>
              <a:xfrm>
                <a:off x="7456694" y="6760065"/>
                <a:ext cx="852158" cy="681150"/>
              </a:xfrm>
              <a:prstGeom prst="rect">
                <a:avLst/>
              </a:prstGeom>
              <a:solidFill>
                <a:schemeClr val="bg1">
                  <a:alpha val="54901"/>
                </a:schemeClr>
              </a:solidFill>
            </p:spPr>
            <p:txBody>
              <a:bodyPr wrap="square" lIns="34482" tIns="17241" rIns="13576" bIns="17241" rtlCol="0">
                <a:spAutoFit/>
              </a:bodyPr>
              <a:lstStyle/>
              <a:p>
                <a:r>
                  <a:rPr lang="de-DE" sz="600" dirty="0" smtClean="0">
                    <a:latin typeface="+mn-lt"/>
                  </a:rPr>
                  <a:t>- beste  selbst erstellten Bilder </a:t>
                </a:r>
                <a:r>
                  <a:rPr lang="de-DE" sz="600" dirty="0">
                    <a:latin typeface="+mn-lt"/>
                  </a:rPr>
                  <a:t>als </a:t>
                </a:r>
                <a:r>
                  <a:rPr lang="de-DE" sz="600" dirty="0" smtClean="0">
                    <a:latin typeface="+mn-lt"/>
                  </a:rPr>
                  <a:t>Kalender</a:t>
                </a:r>
              </a:p>
              <a:p>
                <a:r>
                  <a:rPr lang="de-DE" sz="600" dirty="0" smtClean="0">
                    <a:latin typeface="+mn-lt"/>
                  </a:rPr>
                  <a:t>- Bilder von </a:t>
                </a:r>
                <a:r>
                  <a:rPr lang="de-DE" sz="600" dirty="0" err="1" smtClean="0">
                    <a:latin typeface="+mn-lt"/>
                  </a:rPr>
                  <a:t>selbstge-schaffenen</a:t>
                </a:r>
                <a:r>
                  <a:rPr lang="de-DE" sz="600" dirty="0" smtClean="0">
                    <a:latin typeface="+mn-lt"/>
                  </a:rPr>
                  <a:t>  Kunst-werken  inkl.</a:t>
                </a:r>
                <a:r>
                  <a:rPr lang="de-DE" sz="600" dirty="0">
                    <a:latin typeface="+mn-lt"/>
                  </a:rPr>
                  <a:t/>
                </a:r>
                <a:br>
                  <a:rPr lang="de-DE" sz="600" dirty="0">
                    <a:latin typeface="+mn-lt"/>
                  </a:rPr>
                </a:br>
                <a:r>
                  <a:rPr lang="de-DE" sz="600" dirty="0">
                    <a:latin typeface="+mn-lt"/>
                  </a:rPr>
                  <a:t>- Nutzung als Geschenk, </a:t>
                </a:r>
                <a:r>
                  <a:rPr lang="de-DE" sz="600" dirty="0" smtClean="0">
                    <a:latin typeface="+mn-lt"/>
                  </a:rPr>
                  <a:t>  </a:t>
                </a:r>
                <a:r>
                  <a:rPr lang="de-DE" sz="600" dirty="0">
                    <a:latin typeface="+mn-lt"/>
                  </a:rPr>
                  <a:t>zur Ehrung...</a:t>
                </a:r>
              </a:p>
            </p:txBody>
          </p:sp>
          <p:sp>
            <p:nvSpPr>
              <p:cNvPr id="428" name="Rectangle 10"/>
              <p:cNvSpPr>
                <a:spLocks noChangeArrowheads="1"/>
              </p:cNvSpPr>
              <p:nvPr/>
            </p:nvSpPr>
            <p:spPr bwMode="auto">
              <a:xfrm>
                <a:off x="7445967" y="6561763"/>
                <a:ext cx="852158" cy="2291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lIns="34482" tIns="17241" rIns="34482" bIns="17241">
                <a:prstTxWarp prst="textNoShape">
                  <a:avLst/>
                </a:prstTxWarp>
              </a:bodyPr>
              <a:lstStyle/>
              <a:p>
                <a:r>
                  <a:rPr lang="de-DE" sz="700" b="1" i="1" dirty="0">
                    <a:latin typeface="Calibri" pitchFamily="84" charset="0"/>
                  </a:rPr>
                  <a:t>Kalender 2015 / 16</a:t>
                </a:r>
                <a:endParaRPr lang="de-DE" sz="700" b="1" i="1" u="sng" dirty="0">
                  <a:latin typeface="Calibri" pitchFamily="84" charset="0"/>
                </a:endParaRPr>
              </a:p>
            </p:txBody>
          </p:sp>
        </p:grpSp>
        <p:grpSp>
          <p:nvGrpSpPr>
            <p:cNvPr id="429" name="Gruppierung 428"/>
            <p:cNvGrpSpPr/>
            <p:nvPr/>
          </p:nvGrpSpPr>
          <p:grpSpPr>
            <a:xfrm>
              <a:off x="4933086" y="6549878"/>
              <a:ext cx="1550509" cy="557786"/>
              <a:chOff x="11559225" y="2709709"/>
              <a:chExt cx="2471237" cy="1150065"/>
            </a:xfrm>
          </p:grpSpPr>
          <p:sp>
            <p:nvSpPr>
              <p:cNvPr id="430" name="Textfeld 429"/>
              <p:cNvSpPr txBox="1"/>
              <p:nvPr/>
            </p:nvSpPr>
            <p:spPr>
              <a:xfrm>
                <a:off x="11590515" y="3098271"/>
                <a:ext cx="2439947" cy="761503"/>
              </a:xfrm>
              <a:prstGeom prst="rect">
                <a:avLst/>
              </a:prstGeom>
              <a:solidFill>
                <a:schemeClr val="bg1">
                  <a:alpha val="55000"/>
                </a:schemeClr>
              </a:solidFill>
            </p:spPr>
            <p:txBody>
              <a:bodyPr wrap="square" rIns="36000" rtlCol="0">
                <a:spAutoFit/>
              </a:bodyPr>
              <a:lstStyle/>
              <a:p>
                <a:r>
                  <a:rPr lang="de-DE" sz="600" dirty="0">
                    <a:latin typeface="+mn-lt"/>
                  </a:rPr>
                  <a:t>- Etablierung von Aktionen / Events</a:t>
                </a:r>
                <a:br>
                  <a:rPr lang="de-DE" sz="600" dirty="0">
                    <a:latin typeface="+mn-lt"/>
                  </a:rPr>
                </a:br>
                <a:r>
                  <a:rPr lang="de-DE" sz="600" dirty="0">
                    <a:latin typeface="+mn-lt"/>
                  </a:rPr>
                  <a:t>- Gewinnung v. Künstlern</a:t>
                </a:r>
                <a:br>
                  <a:rPr lang="de-DE" sz="600" dirty="0">
                    <a:latin typeface="+mn-lt"/>
                  </a:rPr>
                </a:br>
                <a:r>
                  <a:rPr lang="de-DE" sz="600" dirty="0">
                    <a:latin typeface="+mn-lt"/>
                  </a:rPr>
                  <a:t>- geeignete Orte</a:t>
                </a:r>
              </a:p>
            </p:txBody>
          </p:sp>
          <p:cxnSp>
            <p:nvCxnSpPr>
              <p:cNvPr id="431" name="Gerade Verbindung 430"/>
              <p:cNvCxnSpPr/>
              <p:nvPr/>
            </p:nvCxnSpPr>
            <p:spPr>
              <a:xfrm>
                <a:off x="11589067" y="2963862"/>
                <a:ext cx="0" cy="894498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2" name="Rectangle 10"/>
              <p:cNvSpPr>
                <a:spLocks noChangeArrowheads="1"/>
              </p:cNvSpPr>
              <p:nvPr/>
            </p:nvSpPr>
            <p:spPr bwMode="auto">
              <a:xfrm>
                <a:off x="11559225" y="2709709"/>
                <a:ext cx="2454925" cy="4347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70FFFE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r>
                  <a:rPr lang="de-DE" sz="700" b="1" dirty="0" smtClean="0">
                    <a:latin typeface="Calibri" pitchFamily="84" charset="0"/>
                  </a:rPr>
                  <a:t>Konzept‚ Kunst </a:t>
                </a:r>
                <a:r>
                  <a:rPr lang="de-DE" sz="700" b="1" dirty="0">
                    <a:latin typeface="Calibri" pitchFamily="84" charset="0"/>
                  </a:rPr>
                  <a:t>&amp; Kultur in </a:t>
                </a:r>
                <a:r>
                  <a:rPr lang="de-DE" sz="700" b="1" dirty="0" smtClean="0">
                    <a:latin typeface="Calibri" pitchFamily="84" charset="0"/>
                  </a:rPr>
                  <a:t>Gailingen</a:t>
                </a:r>
                <a:endParaRPr lang="de-DE" sz="700" b="1" u="sng" dirty="0">
                  <a:latin typeface="Calibri" pitchFamily="84" charset="0"/>
                </a:endParaRPr>
              </a:p>
            </p:txBody>
          </p:sp>
        </p:grpSp>
        <p:grpSp>
          <p:nvGrpSpPr>
            <p:cNvPr id="5" name="Gruppieren 4"/>
            <p:cNvGrpSpPr/>
            <p:nvPr/>
          </p:nvGrpSpPr>
          <p:grpSpPr>
            <a:xfrm>
              <a:off x="8411597" y="6568819"/>
              <a:ext cx="936343" cy="810949"/>
              <a:chOff x="8379100" y="6919903"/>
              <a:chExt cx="936343" cy="810949"/>
            </a:xfrm>
          </p:grpSpPr>
          <p:sp>
            <p:nvSpPr>
              <p:cNvPr id="166" name="Textfeld 165"/>
              <p:cNvSpPr txBox="1"/>
              <p:nvPr/>
            </p:nvSpPr>
            <p:spPr>
              <a:xfrm>
                <a:off x="8379100" y="7142035"/>
                <a:ext cx="936343" cy="588817"/>
              </a:xfrm>
              <a:prstGeom prst="rect">
                <a:avLst/>
              </a:prstGeom>
              <a:solidFill>
                <a:schemeClr val="bg1">
                  <a:alpha val="54901"/>
                </a:schemeClr>
              </a:solidFill>
            </p:spPr>
            <p:txBody>
              <a:bodyPr wrap="square" lIns="34482" tIns="17241" rIns="13576" bIns="17241" rtlCol="0">
                <a:sp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600" dirty="0" smtClean="0">
                    <a:latin typeface="+mn-lt"/>
                  </a:rPr>
                  <a:t>Kooperationspartner Kommunales Kino?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600" dirty="0" smtClean="0">
                    <a:latin typeface="+mn-lt"/>
                  </a:rPr>
                  <a:t>Finanzierung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600" dirty="0" smtClean="0">
                    <a:latin typeface="+mn-lt"/>
                  </a:rPr>
                  <a:t>Ort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600" dirty="0" smtClean="0">
                    <a:latin typeface="+mn-lt"/>
                  </a:rPr>
                  <a:t>Inhaltskonzept?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600" dirty="0" smtClean="0">
                    <a:latin typeface="+mn-lt"/>
                  </a:rPr>
                  <a:t>Infrastruktur </a:t>
                </a:r>
                <a:endParaRPr lang="de-DE" sz="600" dirty="0">
                  <a:latin typeface="+mn-lt"/>
                </a:endParaRPr>
              </a:p>
            </p:txBody>
          </p:sp>
          <p:sp>
            <p:nvSpPr>
              <p:cNvPr id="167" name="Rectangle 10"/>
              <p:cNvSpPr>
                <a:spLocks noChangeArrowheads="1"/>
              </p:cNvSpPr>
              <p:nvPr/>
            </p:nvSpPr>
            <p:spPr bwMode="auto">
              <a:xfrm>
                <a:off x="8390650" y="6919903"/>
                <a:ext cx="852158" cy="2291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34482" tIns="17241" rIns="34482" bIns="17241">
                <a:prstTxWarp prst="textNoShape">
                  <a:avLst/>
                </a:prstTxWarp>
              </a:bodyPr>
              <a:lstStyle/>
              <a:p>
                <a:r>
                  <a:rPr lang="de-DE" sz="700" b="1" i="1" dirty="0" smtClean="0">
                    <a:latin typeface="Calibri" pitchFamily="84" charset="0"/>
                  </a:rPr>
                  <a:t>Open Air Kino</a:t>
                </a:r>
                <a:endParaRPr lang="de-DE" sz="700" b="1" i="1" u="sng" dirty="0">
                  <a:latin typeface="Calibri" pitchFamily="84" charset="0"/>
                </a:endParaRPr>
              </a:p>
            </p:txBody>
          </p:sp>
        </p:grpSp>
      </p:grpSp>
      <p:grpSp>
        <p:nvGrpSpPr>
          <p:cNvPr id="6" name="Gruppieren 5"/>
          <p:cNvGrpSpPr/>
          <p:nvPr/>
        </p:nvGrpSpPr>
        <p:grpSpPr>
          <a:xfrm>
            <a:off x="5697350" y="3587104"/>
            <a:ext cx="913002" cy="1572207"/>
            <a:chOff x="5697350" y="3587104"/>
            <a:chExt cx="913002" cy="1572207"/>
          </a:xfrm>
        </p:grpSpPr>
        <p:sp>
          <p:nvSpPr>
            <p:cNvPr id="413" name="Rectangle 10"/>
            <p:cNvSpPr>
              <a:spLocks noChangeArrowheads="1"/>
            </p:cNvSpPr>
            <p:nvPr/>
          </p:nvSpPr>
          <p:spPr bwMode="auto">
            <a:xfrm>
              <a:off x="5698468" y="3856350"/>
              <a:ext cx="911884" cy="1302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34482" tIns="17241" rIns="34482" bIns="17241">
              <a:prstTxWarp prst="textNoShape">
                <a:avLst/>
              </a:prstTxWarp>
            </a:bodyPr>
            <a:lstStyle/>
            <a:p>
              <a:r>
                <a:rPr lang="de-DE" sz="700" b="1" dirty="0" smtClean="0">
                  <a:latin typeface="Calibri" pitchFamily="84" charset="0"/>
                </a:rPr>
                <a:t>-</a:t>
              </a:r>
              <a:r>
                <a:rPr lang="de-DE" sz="700" dirty="0" smtClean="0">
                  <a:latin typeface="Calibri" pitchFamily="84" charset="0"/>
                </a:rPr>
                <a:t>Flächennutzung</a:t>
              </a:r>
              <a:endParaRPr lang="de-DE" sz="700" b="1" dirty="0" smtClean="0">
                <a:latin typeface="Calibri" pitchFamily="84" charset="0"/>
              </a:endParaRPr>
            </a:p>
            <a:p>
              <a:r>
                <a:rPr lang="de-DE" sz="600" dirty="0" smtClean="0">
                  <a:latin typeface="Calibri" pitchFamily="84" charset="0"/>
                </a:rPr>
                <a:t>- </a:t>
              </a:r>
              <a:r>
                <a:rPr lang="de-DE" sz="600" dirty="0">
                  <a:latin typeface="Calibri" pitchFamily="84" charset="0"/>
                </a:rPr>
                <a:t>Naturbelassene</a:t>
              </a:r>
            </a:p>
            <a:p>
              <a:r>
                <a:rPr lang="de-DE" sz="600" dirty="0">
                  <a:latin typeface="Calibri" pitchFamily="84" charset="0"/>
                </a:rPr>
                <a:t>Flächen erhalten</a:t>
              </a:r>
            </a:p>
            <a:p>
              <a:r>
                <a:rPr lang="de-DE" sz="600" dirty="0" smtClean="0">
                  <a:latin typeface="Calibri" pitchFamily="84" charset="0"/>
                </a:rPr>
                <a:t> im Mischverhältnis zu</a:t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smtClean="0">
                  <a:latin typeface="Calibri" pitchFamily="84" charset="0"/>
                </a:rPr>
                <a:t>attraktiv </a:t>
              </a:r>
              <a:r>
                <a:rPr lang="de-DE" sz="600" u="sng" dirty="0" smtClean="0">
                  <a:latin typeface="Calibri" pitchFamily="84" charset="0"/>
                </a:rPr>
                <a:t>gestalteten</a:t>
              </a:r>
              <a:r>
                <a:rPr lang="de-DE" sz="600" dirty="0" smtClean="0">
                  <a:latin typeface="Calibri" pitchFamily="84" charset="0"/>
                </a:rPr>
                <a:t/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smtClean="0">
                  <a:latin typeface="Calibri" pitchFamily="84" charset="0"/>
                </a:rPr>
                <a:t>Flächen</a:t>
              </a:r>
              <a:endParaRPr lang="de-DE" sz="600" b="1" dirty="0">
                <a:latin typeface="Calibri" pitchFamily="84" charset="0"/>
              </a:endParaRPr>
            </a:p>
            <a:p>
              <a:pPr marL="0" indent="0">
                <a:buFontTx/>
                <a:buNone/>
              </a:pPr>
              <a:r>
                <a:rPr lang="de-DE" sz="600" dirty="0" smtClean="0">
                  <a:latin typeface="Calibri" pitchFamily="84" charset="0"/>
                </a:rPr>
                <a:t>Ausgewogenheit zwischen</a:t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smtClean="0">
                  <a:latin typeface="Calibri" pitchFamily="84" charset="0"/>
                </a:rPr>
                <a:t>attraktiv gestalteten</a:t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smtClean="0">
                  <a:latin typeface="Calibri" pitchFamily="84" charset="0"/>
                </a:rPr>
                <a:t>Erholungsflächen </a:t>
              </a:r>
              <a:r>
                <a:rPr lang="de-DE" sz="600" dirty="0">
                  <a:latin typeface="Calibri" pitchFamily="84" charset="0"/>
                </a:rPr>
                <a:t>mit </a:t>
              </a:r>
              <a:r>
                <a:rPr lang="de-DE" sz="600" dirty="0" smtClean="0">
                  <a:latin typeface="Calibri" pitchFamily="84" charset="0"/>
                </a:rPr>
                <a:t/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smtClean="0">
                  <a:latin typeface="Calibri" pitchFamily="84" charset="0"/>
                </a:rPr>
                <a:t>Aktivitätsangebot u. </a:t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smtClean="0">
                  <a:latin typeface="Calibri" pitchFamily="84" charset="0"/>
                </a:rPr>
                <a:t>Ruheflächen planen</a:t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smtClean="0">
                  <a:latin typeface="Calibri" pitchFamily="84" charset="0"/>
                </a:rPr>
                <a:t>- Innenraumverdichtung, </a:t>
              </a:r>
              <a:br>
                <a:rPr lang="de-DE" sz="600" dirty="0" smtClean="0">
                  <a:latin typeface="Calibri" pitchFamily="84" charset="0"/>
                </a:rPr>
              </a:br>
              <a:r>
                <a:rPr lang="de-DE" sz="600" dirty="0" err="1" smtClean="0">
                  <a:latin typeface="Calibri" pitchFamily="84" charset="0"/>
                </a:rPr>
                <a:t>Altmasse</a:t>
              </a:r>
              <a:r>
                <a:rPr lang="de-DE" sz="600" dirty="0" smtClean="0">
                  <a:latin typeface="Calibri" pitchFamily="84" charset="0"/>
                </a:rPr>
                <a:t> </a:t>
              </a:r>
              <a:r>
                <a:rPr lang="de-DE" sz="600" dirty="0">
                  <a:latin typeface="Calibri" pitchFamily="84" charset="0"/>
                </a:rPr>
                <a:t>-</a:t>
              </a:r>
              <a:r>
                <a:rPr lang="de-DE" sz="600" dirty="0">
                  <a:latin typeface="Calibri" pitchFamily="84" charset="0"/>
                  <a:sym typeface="Symbol" pitchFamily="84" charset="2"/>
                </a:rPr>
                <a:t></a:t>
              </a:r>
              <a:r>
                <a:rPr lang="de-DE" sz="600" dirty="0">
                  <a:latin typeface="Calibri" pitchFamily="84" charset="0"/>
                </a:rPr>
                <a:t> </a:t>
              </a:r>
              <a:r>
                <a:rPr lang="de-DE" sz="600" dirty="0" smtClean="0">
                  <a:latin typeface="Calibri" pitchFamily="84" charset="0"/>
                </a:rPr>
                <a:t>Sanierung</a:t>
              </a:r>
              <a:endParaRPr lang="de-DE" sz="700" b="1" u="sng" dirty="0">
                <a:latin typeface="Calibri" pitchFamily="84" charset="0"/>
              </a:endParaRPr>
            </a:p>
          </p:txBody>
        </p:sp>
        <p:sp>
          <p:nvSpPr>
            <p:cNvPr id="176" name="Rectangle 10"/>
            <p:cNvSpPr>
              <a:spLocks noChangeArrowheads="1"/>
            </p:cNvSpPr>
            <p:nvPr/>
          </p:nvSpPr>
          <p:spPr bwMode="auto">
            <a:xfrm>
              <a:off x="5697350" y="3587104"/>
              <a:ext cx="913002" cy="2664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34482" tIns="17241" rIns="34482" bIns="17241">
              <a:prstTxWarp prst="textNoShape">
                <a:avLst/>
              </a:prstTxWarp>
            </a:bodyPr>
            <a:lstStyle/>
            <a:p>
              <a:r>
                <a:rPr lang="de-DE" sz="700" b="1" dirty="0">
                  <a:latin typeface="Calibri" pitchFamily="84" charset="0"/>
                </a:rPr>
                <a:t>Naturbelassene</a:t>
              </a:r>
            </a:p>
            <a:p>
              <a:r>
                <a:rPr lang="de-DE" sz="700" b="1" dirty="0">
                  <a:latin typeface="Calibri" pitchFamily="84" charset="0"/>
                </a:rPr>
                <a:t>Umgebung</a:t>
              </a:r>
              <a:endParaRPr lang="de-DE" sz="700" dirty="0">
                <a:latin typeface="Calibri" pitchFamily="84" charset="0"/>
              </a:endParaRPr>
            </a:p>
            <a:p>
              <a:pPr>
                <a:buFontTx/>
                <a:buChar char="-"/>
              </a:pP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180" name="Gruppierung 301"/>
          <p:cNvGrpSpPr/>
          <p:nvPr/>
        </p:nvGrpSpPr>
        <p:grpSpPr>
          <a:xfrm>
            <a:off x="9612256" y="2293297"/>
            <a:ext cx="1369704" cy="641716"/>
            <a:chOff x="13564955" y="2394476"/>
            <a:chExt cx="2840397" cy="1531435"/>
          </a:xfrm>
        </p:grpSpPr>
        <p:sp>
          <p:nvSpPr>
            <p:cNvPr id="181" name="Textfeld 180"/>
            <p:cNvSpPr txBox="1"/>
            <p:nvPr/>
          </p:nvSpPr>
          <p:spPr>
            <a:xfrm>
              <a:off x="13564955" y="2824162"/>
              <a:ext cx="2840397" cy="1101749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 smtClean="0">
                  <a:latin typeface="+mn-lt"/>
                </a:rPr>
                <a:t>-Nachfolge</a:t>
              </a:r>
            </a:p>
            <a:p>
              <a:r>
                <a:rPr lang="de-DE" sz="600" dirty="0" smtClean="0">
                  <a:latin typeface="+mn-lt"/>
                </a:rPr>
                <a:t>-Ansiedlung</a:t>
              </a:r>
            </a:p>
            <a:p>
              <a:r>
                <a:rPr lang="de-DE" sz="600" dirty="0" smtClean="0">
                  <a:latin typeface="+mn-lt"/>
                </a:rPr>
                <a:t>-Unterstützung</a:t>
              </a:r>
              <a:br>
                <a:rPr lang="de-DE" sz="600" dirty="0" smtClean="0">
                  <a:latin typeface="+mn-lt"/>
                </a:rPr>
              </a:br>
              <a:endParaRPr lang="de-DE" sz="600" dirty="0">
                <a:latin typeface="+mn-lt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>
            <a:xfrm>
              <a:off x="13564957" y="2760662"/>
              <a:ext cx="0" cy="1074737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Rectangle 10"/>
            <p:cNvSpPr>
              <a:spLocks noChangeArrowheads="1"/>
            </p:cNvSpPr>
            <p:nvPr/>
          </p:nvSpPr>
          <p:spPr bwMode="auto">
            <a:xfrm>
              <a:off x="13566520" y="2394476"/>
              <a:ext cx="2838832" cy="4001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70FFFE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 smtClean="0">
                  <a:latin typeface="Calibri" pitchFamily="84" charset="0"/>
                </a:rPr>
                <a:t>Ambulante ärztliche Versorgung 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grpSp>
        <p:nvGrpSpPr>
          <p:cNvPr id="184" name="Gruppierung 396"/>
          <p:cNvGrpSpPr/>
          <p:nvPr/>
        </p:nvGrpSpPr>
        <p:grpSpPr>
          <a:xfrm>
            <a:off x="8474834" y="3914820"/>
            <a:ext cx="864727" cy="651079"/>
            <a:chOff x="13564957" y="2357423"/>
            <a:chExt cx="1992960" cy="1342419"/>
          </a:xfrm>
        </p:grpSpPr>
        <p:sp>
          <p:nvSpPr>
            <p:cNvPr id="185" name="Textfeld 184"/>
            <p:cNvSpPr txBox="1"/>
            <p:nvPr/>
          </p:nvSpPr>
          <p:spPr>
            <a:xfrm>
              <a:off x="13564957" y="2747964"/>
              <a:ext cx="1992960" cy="951878"/>
            </a:xfrm>
            <a:prstGeom prst="rect">
              <a:avLst/>
            </a:prstGeom>
            <a:solidFill>
              <a:schemeClr val="bg1">
                <a:alpha val="54901"/>
              </a:schemeClr>
            </a:solidFill>
          </p:spPr>
          <p:txBody>
            <a:bodyPr wrap="square" rIns="36000" rtlCol="0">
              <a:spAutoFit/>
            </a:bodyPr>
            <a:lstStyle/>
            <a:p>
              <a:r>
                <a:rPr lang="de-DE" sz="600" dirty="0" smtClean="0">
                  <a:latin typeface="+mn-lt"/>
                </a:rPr>
                <a:t>- </a:t>
              </a:r>
              <a:r>
                <a:rPr lang="de-DE" sz="600" dirty="0" err="1" smtClean="0">
                  <a:latin typeface="+mn-lt"/>
                </a:rPr>
                <a:t>Mítfahrkonzept</a:t>
              </a:r>
              <a:r>
                <a:rPr lang="de-DE" sz="600" dirty="0" smtClean="0">
                  <a:latin typeface="+mn-lt"/>
                </a:rPr>
                <a:t>?</a:t>
              </a:r>
              <a:br>
                <a:rPr lang="de-DE" sz="600" dirty="0" smtClean="0">
                  <a:latin typeface="+mn-lt"/>
                </a:rPr>
              </a:br>
              <a:r>
                <a:rPr lang="de-DE" sz="600" dirty="0" smtClean="0">
                  <a:latin typeface="+mn-lt"/>
                </a:rPr>
                <a:t>-Anbindung an öffentliches Netz der Schweiz</a:t>
              </a:r>
              <a:endParaRPr lang="de-DE" sz="600" dirty="0">
                <a:latin typeface="+mn-lt"/>
              </a:endParaRPr>
            </a:p>
          </p:txBody>
        </p:sp>
        <p:cxnSp>
          <p:nvCxnSpPr>
            <p:cNvPr id="186" name="Gerade Verbindung 185"/>
            <p:cNvCxnSpPr/>
            <p:nvPr/>
          </p:nvCxnSpPr>
          <p:spPr>
            <a:xfrm>
              <a:off x="13564957" y="2760662"/>
              <a:ext cx="2" cy="894498"/>
            </a:xfrm>
            <a:prstGeom prst="line">
              <a:avLst/>
            </a:prstGeom>
            <a:ln w="63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Rectangle 10"/>
            <p:cNvSpPr>
              <a:spLocks noChangeArrowheads="1"/>
            </p:cNvSpPr>
            <p:nvPr/>
          </p:nvSpPr>
          <p:spPr bwMode="auto">
            <a:xfrm>
              <a:off x="13575826" y="2357423"/>
              <a:ext cx="1982090" cy="3595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de-DE" sz="700" b="1" dirty="0" smtClean="0">
                  <a:latin typeface="Calibri" pitchFamily="84" charset="0"/>
                </a:rPr>
                <a:t>Nahverkehr</a:t>
              </a:r>
              <a:endParaRPr lang="de-DE" sz="700" b="1" u="sng" dirty="0">
                <a:latin typeface="Calibri" pitchFamily="84" charset="0"/>
              </a:endParaRPr>
            </a:p>
          </p:txBody>
        </p:sp>
      </p:grpSp>
      <p:sp>
        <p:nvSpPr>
          <p:cNvPr id="190" name="Textfeld 189"/>
          <p:cNvSpPr txBox="1"/>
          <p:nvPr/>
        </p:nvSpPr>
        <p:spPr>
          <a:xfrm>
            <a:off x="10227777" y="3829335"/>
            <a:ext cx="852158" cy="311818"/>
          </a:xfrm>
          <a:prstGeom prst="rect">
            <a:avLst/>
          </a:prstGeom>
          <a:solidFill>
            <a:schemeClr val="bg1">
              <a:alpha val="54901"/>
            </a:schemeClr>
          </a:solidFill>
        </p:spPr>
        <p:txBody>
          <a:bodyPr wrap="square" lIns="34482" tIns="17241" rIns="13576" bIns="17241" rtlCol="0">
            <a:spAutoFit/>
          </a:bodyPr>
          <a:lstStyle/>
          <a:p>
            <a:r>
              <a:rPr lang="de-DE" sz="600" dirty="0">
                <a:latin typeface="+mn-lt"/>
              </a:rPr>
              <a:t>- Image &amp; </a:t>
            </a:r>
            <a:r>
              <a:rPr lang="de-DE" sz="600" dirty="0" smtClean="0">
                <a:latin typeface="+mn-lt"/>
              </a:rPr>
              <a:t>Anbieter</a:t>
            </a:r>
            <a:r>
              <a:rPr lang="de-DE" sz="600" dirty="0">
                <a:latin typeface="+mn-lt"/>
              </a:rPr>
              <a:t/>
            </a:r>
            <a:br>
              <a:rPr lang="de-DE" sz="600" dirty="0">
                <a:latin typeface="+mn-lt"/>
              </a:rPr>
            </a:br>
            <a:r>
              <a:rPr lang="de-DE" sz="600" dirty="0">
                <a:latin typeface="+mn-lt"/>
              </a:rPr>
              <a:t>- </a:t>
            </a:r>
            <a:r>
              <a:rPr lang="de-DE" sz="600" dirty="0" smtClean="0">
                <a:latin typeface="+mn-lt"/>
              </a:rPr>
              <a:t>Finanzierung </a:t>
            </a:r>
            <a:r>
              <a:rPr lang="de-DE" sz="600" i="1" dirty="0">
                <a:latin typeface="+mn-lt"/>
              </a:rPr>
              <a:t>z.T. durch</a:t>
            </a:r>
            <a:br>
              <a:rPr lang="de-DE" sz="600" i="1" dirty="0">
                <a:latin typeface="+mn-lt"/>
              </a:rPr>
            </a:br>
            <a:r>
              <a:rPr lang="de-DE" sz="600" i="1" dirty="0">
                <a:latin typeface="+mn-lt"/>
              </a:rPr>
              <a:t>  Anzeigen &amp; Sponsoren</a:t>
            </a:r>
          </a:p>
        </p:txBody>
      </p:sp>
      <p:grpSp>
        <p:nvGrpSpPr>
          <p:cNvPr id="20" name="Gruppieren 19"/>
          <p:cNvGrpSpPr/>
          <p:nvPr/>
        </p:nvGrpSpPr>
        <p:grpSpPr>
          <a:xfrm>
            <a:off x="4655914" y="7793269"/>
            <a:ext cx="7833888" cy="364633"/>
            <a:chOff x="4631357" y="8215924"/>
            <a:chExt cx="7833888" cy="364633"/>
          </a:xfrm>
        </p:grpSpPr>
        <p:sp>
          <p:nvSpPr>
            <p:cNvPr id="160" name="Rectangle 10"/>
            <p:cNvSpPr>
              <a:spLocks noChangeArrowheads="1"/>
            </p:cNvSpPr>
            <p:nvPr/>
          </p:nvSpPr>
          <p:spPr bwMode="auto">
            <a:xfrm>
              <a:off x="4631357" y="8215924"/>
              <a:ext cx="270317" cy="364633"/>
            </a:xfrm>
            <a:prstGeom prst="rect">
              <a:avLst/>
            </a:prstGeom>
            <a:solidFill>
              <a:srgbClr val="FF0000">
                <a:alpha val="54901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34482" tIns="17241" rIns="34482" bIns="17241" anchor="ctr"/>
            <a:lstStyle/>
            <a:p>
              <a:pPr defTabSz="566402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dirty="0" smtClean="0">
                  <a:latin typeface="+mn-lt"/>
                  <a:ea typeface="+mn-ea"/>
                  <a:cs typeface="+mn-cs"/>
                </a:rPr>
                <a:t>6</a:t>
              </a:r>
              <a:endParaRPr lang="de-DE" dirty="0"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01" name="Gerade Verbindung mit Pfeil 200"/>
            <p:cNvCxnSpPr/>
            <p:nvPr/>
          </p:nvCxnSpPr>
          <p:spPr>
            <a:xfrm>
              <a:off x="4903679" y="8572607"/>
              <a:ext cx="7561566" cy="0"/>
            </a:xfrm>
            <a:prstGeom prst="straightConnector1">
              <a:avLst/>
            </a:prstGeom>
            <a:ln w="53975">
              <a:solidFill>
                <a:srgbClr val="FF0000"/>
              </a:solidFill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ieren 18"/>
          <p:cNvGrpSpPr/>
          <p:nvPr/>
        </p:nvGrpSpPr>
        <p:grpSpPr>
          <a:xfrm>
            <a:off x="4914334" y="7035887"/>
            <a:ext cx="4346000" cy="1514764"/>
            <a:chOff x="4900587" y="7837179"/>
            <a:chExt cx="4346000" cy="1514764"/>
          </a:xfrm>
        </p:grpSpPr>
        <p:grpSp>
          <p:nvGrpSpPr>
            <p:cNvPr id="162" name="Gruppierung 428"/>
            <p:cNvGrpSpPr/>
            <p:nvPr/>
          </p:nvGrpSpPr>
          <p:grpSpPr>
            <a:xfrm>
              <a:off x="4900587" y="7837179"/>
              <a:ext cx="1540274" cy="926432"/>
              <a:chOff x="11559222" y="2709709"/>
              <a:chExt cx="2454924" cy="1910155"/>
            </a:xfrm>
          </p:grpSpPr>
          <p:sp>
            <p:nvSpPr>
              <p:cNvPr id="163" name="Textfeld 162"/>
              <p:cNvSpPr txBox="1"/>
              <p:nvPr/>
            </p:nvSpPr>
            <p:spPr>
              <a:xfrm>
                <a:off x="11588472" y="3096857"/>
                <a:ext cx="2425674" cy="1523007"/>
              </a:xfrm>
              <a:prstGeom prst="rect">
                <a:avLst/>
              </a:prstGeom>
              <a:solidFill>
                <a:schemeClr val="bg1">
                  <a:alpha val="55000"/>
                </a:schemeClr>
              </a:solidFill>
            </p:spPr>
            <p:txBody>
              <a:bodyPr wrap="square" rIns="36000" rtlCol="0">
                <a:spAutoFit/>
              </a:bodyPr>
              <a:lstStyle/>
              <a:p>
                <a:r>
                  <a:rPr lang="de-DE" sz="600" dirty="0" smtClean="0">
                    <a:latin typeface="+mn-lt"/>
                  </a:rPr>
                  <a:t>-  </a:t>
                </a:r>
                <a:r>
                  <a:rPr lang="de-DE" sz="600" i="1" dirty="0" smtClean="0">
                    <a:latin typeface="+mn-lt"/>
                  </a:rPr>
                  <a:t>Informationsfluss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600" i="1" dirty="0" smtClean="0">
                    <a:latin typeface="+mn-lt"/>
                  </a:rPr>
                  <a:t>Beteiligungen von Vereinen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600" i="1" dirty="0" smtClean="0">
                    <a:latin typeface="+mn-lt"/>
                  </a:rPr>
                  <a:t>Beteiligung   von Bürgern an </a:t>
                </a:r>
                <a:r>
                  <a:rPr lang="de-DE" sz="600" i="1" dirty="0" err="1" smtClean="0">
                    <a:latin typeface="+mn-lt"/>
                  </a:rPr>
                  <a:t>Konzepterstellungen</a:t>
                </a:r>
                <a:endParaRPr lang="de-DE" sz="600" i="1" dirty="0" smtClean="0">
                  <a:latin typeface="+mn-lt"/>
                </a:endParaRPr>
              </a:p>
              <a:p>
                <a:pPr marL="171450" indent="-171450">
                  <a:buFontTx/>
                  <a:buChar char="-"/>
                </a:pPr>
                <a:r>
                  <a:rPr lang="de-DE" sz="600" i="1" dirty="0" smtClean="0">
                    <a:latin typeface="+mn-lt"/>
                  </a:rPr>
                  <a:t>Beteiligung  an Bürgern an Umsetzungen</a:t>
                </a:r>
              </a:p>
              <a:p>
                <a:pPr marL="171450" indent="-171450">
                  <a:buFontTx/>
                  <a:buChar char="-"/>
                </a:pPr>
                <a:endParaRPr lang="de-DE" sz="600" i="1" dirty="0">
                  <a:latin typeface="+mn-lt"/>
                </a:endParaRPr>
              </a:p>
            </p:txBody>
          </p:sp>
          <p:cxnSp>
            <p:nvCxnSpPr>
              <p:cNvPr id="164" name="Gerade Verbindung 163"/>
              <p:cNvCxnSpPr/>
              <p:nvPr/>
            </p:nvCxnSpPr>
            <p:spPr>
              <a:xfrm>
                <a:off x="11589067" y="2963862"/>
                <a:ext cx="0" cy="894498"/>
              </a:xfrm>
              <a:prstGeom prst="line">
                <a:avLst/>
              </a:prstGeom>
              <a:ln w="63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Rectangle 10"/>
              <p:cNvSpPr>
                <a:spLocks noChangeArrowheads="1"/>
              </p:cNvSpPr>
              <p:nvPr/>
            </p:nvSpPr>
            <p:spPr bwMode="auto">
              <a:xfrm>
                <a:off x="11559222" y="2709709"/>
                <a:ext cx="2454924" cy="4347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70FFFE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r>
                  <a:rPr lang="de-DE" sz="700" b="1" i="1" dirty="0" smtClean="0">
                    <a:latin typeface="Calibri" pitchFamily="84" charset="0"/>
                  </a:rPr>
                  <a:t>Bürgerkonzept</a:t>
                </a:r>
                <a:endParaRPr lang="de-DE" sz="700" b="1" i="1" u="sng" dirty="0">
                  <a:latin typeface="Calibri" pitchFamily="84" charset="0"/>
                </a:endParaRPr>
              </a:p>
            </p:txBody>
          </p:sp>
        </p:grpSp>
        <p:grpSp>
          <p:nvGrpSpPr>
            <p:cNvPr id="17" name="Gruppieren 16"/>
            <p:cNvGrpSpPr/>
            <p:nvPr/>
          </p:nvGrpSpPr>
          <p:grpSpPr>
            <a:xfrm>
              <a:off x="7472200" y="7847402"/>
              <a:ext cx="867696" cy="991499"/>
              <a:chOff x="7472200" y="7847402"/>
              <a:chExt cx="867696" cy="991499"/>
            </a:xfrm>
          </p:grpSpPr>
          <p:sp>
            <p:nvSpPr>
              <p:cNvPr id="168" name="Textfeld 167"/>
              <p:cNvSpPr txBox="1"/>
              <p:nvPr/>
            </p:nvSpPr>
            <p:spPr>
              <a:xfrm>
                <a:off x="7487738" y="8083885"/>
                <a:ext cx="852158" cy="755016"/>
              </a:xfrm>
              <a:prstGeom prst="rect">
                <a:avLst/>
              </a:prstGeom>
              <a:solidFill>
                <a:schemeClr val="bg1">
                  <a:alpha val="54901"/>
                </a:schemeClr>
              </a:solidFill>
            </p:spPr>
            <p:txBody>
              <a:bodyPr wrap="square" lIns="34482" tIns="17241" rIns="13576" bIns="17241" rtlCol="0">
                <a:spAutoFit/>
              </a:bodyPr>
              <a:lstStyle/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de-DE" sz="600" dirty="0" smtClean="0">
                    <a:latin typeface="+mn-lt"/>
                  </a:rPr>
                  <a:t>-Workshops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de-DE" sz="600" dirty="0" smtClean="0">
                    <a:latin typeface="+mn-lt"/>
                  </a:rPr>
                  <a:t>-gezielte Ansprache von möglichen Interessenten für Umsetzungsarbeit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de-DE" sz="600" dirty="0" smtClean="0">
                    <a:latin typeface="+mn-lt"/>
                  </a:rPr>
                  <a:t>-Aufrufe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de-DE" sz="600" dirty="0" smtClean="0">
                    <a:latin typeface="+mn-lt"/>
                  </a:rPr>
                  <a:t>Informationen zum Stand der Entwicklung Z.B. durch Aushang von Maßnahmenplan??</a:t>
                </a:r>
                <a:endParaRPr lang="de-DE" sz="600" dirty="0">
                  <a:latin typeface="+mn-lt"/>
                </a:endParaRPr>
              </a:p>
            </p:txBody>
          </p:sp>
          <p:sp>
            <p:nvSpPr>
              <p:cNvPr id="169" name="Rectangle 10"/>
              <p:cNvSpPr>
                <a:spLocks noChangeArrowheads="1"/>
              </p:cNvSpPr>
              <p:nvPr/>
            </p:nvSpPr>
            <p:spPr bwMode="auto">
              <a:xfrm>
                <a:off x="7472200" y="7847402"/>
                <a:ext cx="852158" cy="2291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lIns="34482" tIns="17241" rIns="34482" bIns="17241">
                <a:prstTxWarp prst="textNoShape">
                  <a:avLst/>
                </a:prstTxWarp>
              </a:bodyPr>
              <a:lstStyle/>
              <a:p>
                <a:r>
                  <a:rPr lang="de-DE" sz="700" b="1" i="1" u="sng" dirty="0" smtClean="0">
                    <a:latin typeface="Calibri" pitchFamily="84" charset="0"/>
                  </a:rPr>
                  <a:t>Bürger</a:t>
                </a:r>
                <a:endParaRPr lang="de-DE" sz="700" b="1" i="1" u="sng" dirty="0">
                  <a:latin typeface="Calibri" pitchFamily="84" charset="0"/>
                </a:endParaRPr>
              </a:p>
            </p:txBody>
          </p:sp>
        </p:grpSp>
        <p:grpSp>
          <p:nvGrpSpPr>
            <p:cNvPr id="16" name="Gruppieren 15"/>
            <p:cNvGrpSpPr/>
            <p:nvPr/>
          </p:nvGrpSpPr>
          <p:grpSpPr>
            <a:xfrm>
              <a:off x="6494812" y="7847402"/>
              <a:ext cx="977388" cy="1504541"/>
              <a:chOff x="6494812" y="7847402"/>
              <a:chExt cx="977388" cy="1504541"/>
            </a:xfrm>
          </p:grpSpPr>
          <p:sp>
            <p:nvSpPr>
              <p:cNvPr id="161" name="Textfeld 160"/>
              <p:cNvSpPr txBox="1"/>
              <p:nvPr/>
            </p:nvSpPr>
            <p:spPr>
              <a:xfrm>
                <a:off x="6508108" y="8079862"/>
                <a:ext cx="964091" cy="1272081"/>
              </a:xfrm>
              <a:prstGeom prst="rect">
                <a:avLst/>
              </a:prstGeom>
              <a:solidFill>
                <a:schemeClr val="bg1">
                  <a:alpha val="55000"/>
                </a:schemeClr>
              </a:solidFill>
            </p:spPr>
            <p:txBody>
              <a:bodyPr wrap="square" lIns="34482" tIns="17241" rIns="13576" bIns="17241" rtlCol="0">
                <a:sp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600" dirty="0" smtClean="0">
                    <a:latin typeface="+mn-lt"/>
                  </a:rPr>
                  <a:t>Systematische Analyse und Maßnahmen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de-DE" sz="600" i="1" dirty="0">
                    <a:latin typeface="Calibri" pitchFamily="84" charset="0"/>
                  </a:rPr>
                  <a:t>- Wer braucht welche Informationen?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de-DE" sz="600" i="1" dirty="0">
                    <a:latin typeface="Calibri" pitchFamily="84" charset="0"/>
                  </a:rPr>
                  <a:t>- Welche Informationen erreichen die Bürger, die Kliniken, die Gäste wie?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de-DE" sz="600" i="1" dirty="0">
                    <a:latin typeface="Calibri" pitchFamily="84" charset="0"/>
                  </a:rPr>
                  <a:t>- Welche Informationen erreichen die Verwaltung wie?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de-DE" sz="600" i="1" dirty="0">
                    <a:latin typeface="Calibri" pitchFamily="84" charset="0"/>
                  </a:rPr>
                  <a:t>- Wo sind Ansatzpunkte zur Optimierung</a:t>
                </a:r>
              </a:p>
              <a:p>
                <a:pPr lvl="0" defTabSz="1501775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de-DE" sz="600" i="1" dirty="0">
                    <a:latin typeface="Calibri" pitchFamily="84" charset="0"/>
                  </a:rPr>
                  <a:t>- Welche Mittel stehen dafür  zur Verfügung, welche lassen sich wie für wen optimieren</a:t>
                </a:r>
                <a:r>
                  <a:rPr lang="de-DE" sz="600" i="1" dirty="0" smtClean="0">
                    <a:latin typeface="Calibri" pitchFamily="84" charset="0"/>
                  </a:rPr>
                  <a:t>?</a:t>
                </a:r>
                <a:endParaRPr lang="de-DE" sz="600" dirty="0" smtClean="0">
                  <a:latin typeface="+mn-lt"/>
                </a:endParaRPr>
              </a:p>
            </p:txBody>
          </p:sp>
          <p:sp>
            <p:nvSpPr>
              <p:cNvPr id="170" name="Rectangle 10"/>
              <p:cNvSpPr>
                <a:spLocks noChangeArrowheads="1"/>
              </p:cNvSpPr>
              <p:nvPr/>
            </p:nvSpPr>
            <p:spPr bwMode="auto">
              <a:xfrm>
                <a:off x="6494812" y="7847402"/>
                <a:ext cx="977388" cy="2200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70FFFE"/>
                </a:solidFill>
                <a:miter lim="800000"/>
                <a:headEnd/>
                <a:tailEnd/>
              </a:ln>
            </p:spPr>
            <p:txBody>
              <a:bodyPr wrap="none" lIns="34482" tIns="17241" rIns="34482" bIns="17241">
                <a:prstTxWarp prst="textNoShape">
                  <a:avLst/>
                </a:prstTxWarp>
              </a:bodyPr>
              <a:lstStyle/>
              <a:p>
                <a:r>
                  <a:rPr lang="de-DE" sz="700" b="1" i="1" u="sng" dirty="0" smtClean="0">
                    <a:latin typeface="Calibri" pitchFamily="84" charset="0"/>
                  </a:rPr>
                  <a:t>Informationsflussanalyse</a:t>
                </a:r>
              </a:p>
              <a:p>
                <a:r>
                  <a:rPr lang="de-DE" sz="700" b="1" i="1" u="sng" dirty="0" smtClean="0">
                    <a:latin typeface="Calibri" pitchFamily="84" charset="0"/>
                  </a:rPr>
                  <a:t>- </a:t>
                </a:r>
                <a:r>
                  <a:rPr lang="de-DE" sz="700" b="1" i="1" u="sng" dirty="0" err="1" smtClean="0">
                    <a:latin typeface="Calibri" pitchFamily="84" charset="0"/>
                  </a:rPr>
                  <a:t>konzept</a:t>
                </a:r>
                <a:endParaRPr lang="de-DE" sz="700" b="1" i="1" u="sng" dirty="0">
                  <a:latin typeface="Calibri" pitchFamily="84" charset="0"/>
                </a:endParaRPr>
              </a:p>
            </p:txBody>
          </p:sp>
        </p:grpSp>
        <p:grpSp>
          <p:nvGrpSpPr>
            <p:cNvPr id="18" name="Gruppieren 17"/>
            <p:cNvGrpSpPr/>
            <p:nvPr/>
          </p:nvGrpSpPr>
          <p:grpSpPr>
            <a:xfrm>
              <a:off x="8383702" y="7837179"/>
              <a:ext cx="862885" cy="1260668"/>
              <a:chOff x="8383702" y="7837179"/>
              <a:chExt cx="862885" cy="1260668"/>
            </a:xfrm>
          </p:grpSpPr>
          <p:sp>
            <p:nvSpPr>
              <p:cNvPr id="171" name="Textfeld 170"/>
              <p:cNvSpPr txBox="1"/>
              <p:nvPr/>
            </p:nvSpPr>
            <p:spPr>
              <a:xfrm>
                <a:off x="8394429" y="8047366"/>
                <a:ext cx="852158" cy="1050481"/>
              </a:xfrm>
              <a:prstGeom prst="rect">
                <a:avLst/>
              </a:prstGeom>
              <a:solidFill>
                <a:schemeClr val="bg1">
                  <a:alpha val="54901"/>
                </a:schemeClr>
              </a:solidFill>
            </p:spPr>
            <p:txBody>
              <a:bodyPr wrap="square" lIns="34482" tIns="17241" rIns="13576" bIns="17241" rtlCol="0">
                <a:spAutoFit/>
              </a:bodyPr>
              <a:lstStyle/>
              <a:p>
                <a:r>
                  <a:rPr lang="de-DE" sz="600" i="1" dirty="0" err="1" smtClean="0">
                    <a:latin typeface="+mn-lt"/>
                  </a:rPr>
                  <a:t>Liaisonarbeit</a:t>
                </a:r>
                <a:r>
                  <a:rPr lang="de-DE" sz="600" i="1" dirty="0" smtClean="0">
                    <a:latin typeface="+mn-lt"/>
                  </a:rPr>
                  <a:t>, Anregung und Unterstützung bei  Entwicklung von </a:t>
                </a:r>
                <a:br>
                  <a:rPr lang="de-DE" sz="600" i="1" dirty="0" smtClean="0">
                    <a:latin typeface="+mn-lt"/>
                  </a:rPr>
                </a:br>
                <a:r>
                  <a:rPr lang="de-DE" sz="600" i="1" dirty="0" smtClean="0">
                    <a:latin typeface="+mn-lt"/>
                  </a:rPr>
                  <a:t>- Konzept zur Werbung  von Neubürgern</a:t>
                </a:r>
              </a:p>
              <a:p>
                <a:r>
                  <a:rPr lang="de-DE" sz="600" i="1" dirty="0" smtClean="0">
                    <a:latin typeface="+mn-lt"/>
                  </a:rPr>
                  <a:t>-Suche von Trainern und Ausbildung von Trainern- Beauftragte? ?</a:t>
                </a:r>
              </a:p>
              <a:p>
                <a:r>
                  <a:rPr lang="de-DE" sz="600" i="1" dirty="0" smtClean="0">
                    <a:latin typeface="+mn-lt"/>
                  </a:rPr>
                  <a:t>-Konzept für Kurzzeitanwesende (=Dauergäste)</a:t>
                </a:r>
                <a:endParaRPr lang="de-DE" sz="600" i="1" dirty="0">
                  <a:latin typeface="+mn-lt"/>
                </a:endParaRPr>
              </a:p>
            </p:txBody>
          </p:sp>
          <p:sp>
            <p:nvSpPr>
              <p:cNvPr id="172" name="Rectangle 10"/>
              <p:cNvSpPr>
                <a:spLocks noChangeArrowheads="1"/>
              </p:cNvSpPr>
              <p:nvPr/>
            </p:nvSpPr>
            <p:spPr bwMode="auto">
              <a:xfrm>
                <a:off x="8383702" y="7837179"/>
                <a:ext cx="852158" cy="2291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lIns="34482" tIns="17241" rIns="34482" bIns="17241">
                <a:prstTxWarp prst="textNoShape">
                  <a:avLst/>
                </a:prstTxWarp>
              </a:bodyPr>
              <a:lstStyle/>
              <a:p>
                <a:r>
                  <a:rPr lang="de-DE" sz="700" b="1" i="1" dirty="0" smtClean="0">
                    <a:latin typeface="Calibri" pitchFamily="84" charset="0"/>
                  </a:rPr>
                  <a:t>Vereine</a:t>
                </a:r>
                <a:endParaRPr lang="de-DE" sz="700" b="1" i="1" u="sng" dirty="0">
                  <a:latin typeface="Calibri" pitchFamily="84" charset="0"/>
                </a:endParaRPr>
              </a:p>
            </p:txBody>
          </p:sp>
        </p:grpSp>
      </p:grpSp>
      <p:grpSp>
        <p:nvGrpSpPr>
          <p:cNvPr id="206" name="Gruppieren 205"/>
          <p:cNvGrpSpPr/>
          <p:nvPr/>
        </p:nvGrpSpPr>
        <p:grpSpPr>
          <a:xfrm>
            <a:off x="4622175" y="8983893"/>
            <a:ext cx="7833888" cy="364633"/>
            <a:chOff x="4631357" y="8215924"/>
            <a:chExt cx="7833888" cy="364633"/>
          </a:xfrm>
        </p:grpSpPr>
        <p:sp>
          <p:nvSpPr>
            <p:cNvPr id="207" name="Rectangle 10"/>
            <p:cNvSpPr>
              <a:spLocks noChangeArrowheads="1"/>
            </p:cNvSpPr>
            <p:nvPr/>
          </p:nvSpPr>
          <p:spPr bwMode="auto">
            <a:xfrm>
              <a:off x="4631357" y="8215924"/>
              <a:ext cx="270317" cy="364633"/>
            </a:xfrm>
            <a:prstGeom prst="rect">
              <a:avLst/>
            </a:prstGeom>
            <a:solidFill>
              <a:srgbClr val="FF0000">
                <a:alpha val="54901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34482" tIns="17241" rIns="34482" bIns="17241" anchor="ctr"/>
            <a:lstStyle/>
            <a:p>
              <a:pPr defTabSz="566402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dirty="0" smtClean="0">
                  <a:latin typeface="+mn-lt"/>
                  <a:ea typeface="+mn-ea"/>
                  <a:cs typeface="+mn-cs"/>
                </a:rPr>
                <a:t>7</a:t>
              </a:r>
              <a:endParaRPr lang="de-DE" dirty="0"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08" name="Gerade Verbindung mit Pfeil 207"/>
            <p:cNvCxnSpPr/>
            <p:nvPr/>
          </p:nvCxnSpPr>
          <p:spPr>
            <a:xfrm>
              <a:off x="4903679" y="8572607"/>
              <a:ext cx="7561566" cy="0"/>
            </a:xfrm>
            <a:prstGeom prst="straightConnector1">
              <a:avLst/>
            </a:prstGeom>
            <a:ln w="53975">
              <a:solidFill>
                <a:srgbClr val="FF0000"/>
              </a:solidFill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feld 210"/>
          <p:cNvSpPr txBox="1"/>
          <p:nvPr/>
        </p:nvSpPr>
        <p:spPr>
          <a:xfrm>
            <a:off x="4943708" y="8396834"/>
            <a:ext cx="1328927" cy="95814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lIns="34482" tIns="17241" rIns="13576" bIns="17241" rtlCol="0">
            <a:spAutoFit/>
          </a:bodyPr>
          <a:lstStyle/>
          <a:p>
            <a:r>
              <a:rPr lang="de-DE" sz="600" dirty="0" smtClean="0">
                <a:latin typeface="+mn-lt"/>
              </a:rPr>
              <a:t>Förderung sparsamer Energienutzung</a:t>
            </a:r>
          </a:p>
          <a:p>
            <a:r>
              <a:rPr lang="de-DE" sz="600" dirty="0" smtClean="0">
                <a:latin typeface="+mn-lt"/>
              </a:rPr>
              <a:t>Förderung Erneuerbarer Energien</a:t>
            </a:r>
          </a:p>
          <a:p>
            <a:r>
              <a:rPr lang="de-DE" sz="600" dirty="0" smtClean="0">
                <a:latin typeface="+mn-lt"/>
              </a:rPr>
              <a:t>Senkung des CO² -Ausstoßes um 25% in 10 Jahren bis 2020 durch</a:t>
            </a:r>
          </a:p>
          <a:p>
            <a:pPr marL="171450" indent="-171450">
              <a:buFontTx/>
              <a:buChar char="-"/>
            </a:pPr>
            <a:r>
              <a:rPr lang="de-DE" sz="600" dirty="0" smtClean="0">
                <a:latin typeface="+mn-lt"/>
              </a:rPr>
              <a:t>Entsprechende kommunale Maßnahmen, baulich, </a:t>
            </a:r>
          </a:p>
          <a:p>
            <a:pPr marL="171450" indent="-171450">
              <a:buFontTx/>
              <a:buChar char="-"/>
            </a:pPr>
            <a:r>
              <a:rPr lang="de-DE" sz="600" dirty="0" smtClean="0">
                <a:latin typeface="+mn-lt"/>
              </a:rPr>
              <a:t>Förderungen von privaten Sanierungen zur </a:t>
            </a:r>
            <a:r>
              <a:rPr lang="de-DE" sz="600" dirty="0" err="1" smtClean="0">
                <a:latin typeface="+mn-lt"/>
              </a:rPr>
              <a:t>Enegieersparnis</a:t>
            </a:r>
            <a:endParaRPr lang="de-DE" sz="600" dirty="0" smtClean="0">
              <a:latin typeface="+mn-lt"/>
            </a:endParaRPr>
          </a:p>
          <a:p>
            <a:pPr marL="171450" indent="-171450">
              <a:buFontTx/>
              <a:buChar char="-"/>
            </a:pPr>
            <a:r>
              <a:rPr lang="de-DE" sz="600" dirty="0" smtClean="0">
                <a:latin typeface="+mn-lt"/>
              </a:rPr>
              <a:t>Vorbildliches Handeln und </a:t>
            </a:r>
            <a:r>
              <a:rPr lang="de-DE" sz="600" dirty="0" err="1" smtClean="0">
                <a:latin typeface="+mn-lt"/>
              </a:rPr>
              <a:t>entprechend</a:t>
            </a:r>
            <a:r>
              <a:rPr lang="de-DE" sz="600" dirty="0" smtClean="0">
                <a:latin typeface="+mn-lt"/>
              </a:rPr>
              <a:t> Kommunikation</a:t>
            </a:r>
            <a:endParaRPr lang="de-DE" sz="600" dirty="0">
              <a:latin typeface="+mn-lt"/>
            </a:endParaRPr>
          </a:p>
        </p:txBody>
      </p:sp>
      <p:sp>
        <p:nvSpPr>
          <p:cNvPr id="212" name="Rectangle 10"/>
          <p:cNvSpPr>
            <a:spLocks noChangeArrowheads="1"/>
          </p:cNvSpPr>
          <p:nvPr/>
        </p:nvSpPr>
        <p:spPr bwMode="auto">
          <a:xfrm>
            <a:off x="4957902" y="8187928"/>
            <a:ext cx="1324582" cy="192339"/>
          </a:xfrm>
          <a:prstGeom prst="rect">
            <a:avLst/>
          </a:prstGeom>
          <a:solidFill>
            <a:schemeClr val="bg1"/>
          </a:solidFill>
          <a:ln w="9525">
            <a:solidFill>
              <a:srgbClr val="70FFFE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dirty="0" smtClean="0">
                <a:latin typeface="Calibri" pitchFamily="84" charset="0"/>
              </a:rPr>
              <a:t>Energiekonzept</a:t>
            </a:r>
            <a:endParaRPr lang="de-DE" sz="700" b="1" u="sng" dirty="0">
              <a:latin typeface="Calibri" pitchFamily="84" charset="0"/>
            </a:endParaRPr>
          </a:p>
        </p:txBody>
      </p:sp>
      <p:sp>
        <p:nvSpPr>
          <p:cNvPr id="214" name="Rectangle 10"/>
          <p:cNvSpPr>
            <a:spLocks noChangeArrowheads="1"/>
          </p:cNvSpPr>
          <p:nvPr/>
        </p:nvSpPr>
        <p:spPr bwMode="auto">
          <a:xfrm>
            <a:off x="9253130" y="7075383"/>
            <a:ext cx="1324582" cy="229165"/>
          </a:xfrm>
          <a:prstGeom prst="rect">
            <a:avLst/>
          </a:prstGeom>
          <a:solidFill>
            <a:schemeClr val="bg1"/>
          </a:solidFill>
          <a:ln w="9525">
            <a:solidFill>
              <a:srgbClr val="70FFFE"/>
            </a:solidFill>
            <a:miter lim="800000"/>
            <a:headEnd/>
            <a:tailEnd/>
          </a:ln>
        </p:spPr>
        <p:txBody>
          <a:bodyPr wrap="none" lIns="34482" tIns="17241" rIns="34482" bIns="17241">
            <a:prstTxWarp prst="textNoShape">
              <a:avLst/>
            </a:prstTxWarp>
          </a:bodyPr>
          <a:lstStyle/>
          <a:p>
            <a:r>
              <a:rPr lang="de-DE" sz="700" b="1" i="1" dirty="0" smtClean="0">
                <a:latin typeface="Calibri" pitchFamily="84" charset="0"/>
              </a:rPr>
              <a:t>Bildun</a:t>
            </a:r>
            <a:r>
              <a:rPr lang="de-DE" sz="700" b="1" dirty="0" smtClean="0">
                <a:latin typeface="Calibri" pitchFamily="84" charset="0"/>
              </a:rPr>
              <a:t>g</a:t>
            </a:r>
            <a:endParaRPr lang="de-DE" sz="700" b="1" u="sng" dirty="0">
              <a:latin typeface="Calibri" pitchFamily="84" charset="0"/>
            </a:endParaRPr>
          </a:p>
        </p:txBody>
      </p:sp>
      <p:sp>
        <p:nvSpPr>
          <p:cNvPr id="219" name="Textfeld 218"/>
          <p:cNvSpPr txBox="1"/>
          <p:nvPr/>
        </p:nvSpPr>
        <p:spPr>
          <a:xfrm>
            <a:off x="8362529" y="2507606"/>
            <a:ext cx="1200781" cy="572210"/>
          </a:xfrm>
          <a:prstGeom prst="rect">
            <a:avLst/>
          </a:prstGeom>
          <a:solidFill>
            <a:schemeClr val="bg1">
              <a:alpha val="54901"/>
            </a:schemeClr>
          </a:solidFill>
        </p:spPr>
        <p:txBody>
          <a:bodyPr wrap="square" lIns="34482" tIns="17241" rIns="13576" bIns="17241" rtlCol="0">
            <a:spAutoFit/>
          </a:bodyPr>
          <a:lstStyle/>
          <a:p>
            <a:pPr marL="171450" lvl="0" indent="-171450" defTabSz="1501775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de-DE" sz="600" dirty="0">
                <a:latin typeface="Calibri" pitchFamily="84" charset="0"/>
              </a:rPr>
              <a:t>Kontakte und Kennenlernen</a:t>
            </a:r>
          </a:p>
          <a:p>
            <a:pPr marL="171450" lvl="0" indent="-171450" defTabSz="1501775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de-DE" sz="600" dirty="0">
                <a:latin typeface="Calibri" pitchFamily="84" charset="0"/>
              </a:rPr>
              <a:t>Informationsfluss</a:t>
            </a:r>
          </a:p>
          <a:p>
            <a:pPr marL="171450" lvl="0" indent="-171450" defTabSz="1501775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de-DE" sz="600" dirty="0">
                <a:latin typeface="Calibri" pitchFamily="84" charset="0"/>
              </a:rPr>
              <a:t>Zusammenarbeit </a:t>
            </a:r>
          </a:p>
          <a:p>
            <a:pPr marL="171450" lvl="0" indent="-171450" defTabSz="1501775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de-DE" sz="600" dirty="0">
                <a:latin typeface="Calibri" pitchFamily="84" charset="0"/>
              </a:rPr>
              <a:t>Fortbildung anstoßen</a:t>
            </a:r>
          </a:p>
          <a:p>
            <a:pPr marL="171450" lvl="0" indent="-171450" defTabSz="1501775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de-DE" sz="600" dirty="0" err="1">
                <a:latin typeface="Calibri" pitchFamily="84" charset="0"/>
              </a:rPr>
              <a:t>Qualitiätszirkel</a:t>
            </a:r>
            <a:endParaRPr lang="de-DE" sz="600" dirty="0">
              <a:latin typeface="Calibri" pitchFamily="84" charset="0"/>
            </a:endParaRPr>
          </a:p>
          <a:p>
            <a:pPr marL="171450" lvl="0" indent="-171450" defTabSz="1501775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de-DE" sz="600" dirty="0">
                <a:latin typeface="Calibri" pitchFamily="84" charset="0"/>
              </a:rPr>
              <a:t>Supervision/Intervision</a:t>
            </a:r>
          </a:p>
        </p:txBody>
      </p:sp>
      <p:sp>
        <p:nvSpPr>
          <p:cNvPr id="220" name="Textfeld 219"/>
          <p:cNvSpPr txBox="1"/>
          <p:nvPr/>
        </p:nvSpPr>
        <p:spPr>
          <a:xfrm>
            <a:off x="8362528" y="2344274"/>
            <a:ext cx="1200781" cy="15792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lIns="34482" tIns="17241" rIns="34482" bIns="17241" rtlCol="0">
            <a:spAutoFit/>
          </a:bodyPr>
          <a:lstStyle/>
          <a:p>
            <a:r>
              <a:rPr lang="de-DE" sz="800" b="1" dirty="0" smtClean="0">
                <a:latin typeface="+mn-lt"/>
              </a:rPr>
              <a:t>Networking</a:t>
            </a:r>
            <a:endParaRPr lang="de-DE" sz="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00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</Words>
  <Application>Microsoft Office PowerPoint</Application>
  <PresentationFormat>A3 Papier (297x420 mm)</PresentationFormat>
  <Paragraphs>275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vor name</dc:creator>
  <cp:lastModifiedBy>Beatrice Roth</cp:lastModifiedBy>
  <cp:revision>285</cp:revision>
  <cp:lastPrinted>2014-11-24T14:13:53Z</cp:lastPrinted>
  <dcterms:created xsi:type="dcterms:W3CDTF">2014-03-12T15:41:59Z</dcterms:created>
  <dcterms:modified xsi:type="dcterms:W3CDTF">2015-11-10T11:15:01Z</dcterms:modified>
</cp:coreProperties>
</file>